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6"/>
  </p:notesMasterIdLst>
  <p:sldIdLst>
    <p:sldId id="256" r:id="rId2"/>
    <p:sldId id="401" r:id="rId3"/>
    <p:sldId id="427" r:id="rId4"/>
    <p:sldId id="472" r:id="rId5"/>
    <p:sldId id="473" r:id="rId6"/>
    <p:sldId id="490" r:id="rId7"/>
    <p:sldId id="491" r:id="rId8"/>
    <p:sldId id="493" r:id="rId9"/>
    <p:sldId id="494" r:id="rId10"/>
    <p:sldId id="495" r:id="rId11"/>
    <p:sldId id="496" r:id="rId12"/>
    <p:sldId id="497" r:id="rId13"/>
    <p:sldId id="499" r:id="rId14"/>
    <p:sldId id="498" r:id="rId15"/>
    <p:sldId id="500" r:id="rId16"/>
    <p:sldId id="477" r:id="rId17"/>
    <p:sldId id="445" r:id="rId18"/>
    <p:sldId id="514" r:id="rId19"/>
    <p:sldId id="450" r:id="rId20"/>
    <p:sldId id="451" r:id="rId21"/>
    <p:sldId id="448" r:id="rId22"/>
    <p:sldId id="453" r:id="rId23"/>
    <p:sldId id="454" r:id="rId24"/>
    <p:sldId id="504" r:id="rId25"/>
    <p:sldId id="529" r:id="rId26"/>
    <p:sldId id="531" r:id="rId27"/>
    <p:sldId id="532" r:id="rId28"/>
    <p:sldId id="535" r:id="rId29"/>
    <p:sldId id="533" r:id="rId30"/>
    <p:sldId id="534" r:id="rId31"/>
    <p:sldId id="536" r:id="rId32"/>
    <p:sldId id="537" r:id="rId33"/>
    <p:sldId id="509" r:id="rId34"/>
    <p:sldId id="510" r:id="rId35"/>
    <p:sldId id="505" r:id="rId36"/>
    <p:sldId id="520" r:id="rId37"/>
    <p:sldId id="522" r:id="rId38"/>
    <p:sldId id="518" r:id="rId39"/>
    <p:sldId id="521" r:id="rId40"/>
    <p:sldId id="523" r:id="rId41"/>
    <p:sldId id="524" r:id="rId42"/>
    <p:sldId id="525" r:id="rId43"/>
    <p:sldId id="528" r:id="rId44"/>
    <p:sldId id="503" r:id="rId45"/>
    <p:sldId id="515" r:id="rId46"/>
    <p:sldId id="516" r:id="rId47"/>
    <p:sldId id="482" r:id="rId48"/>
    <p:sldId id="447" r:id="rId49"/>
    <p:sldId id="506" r:id="rId50"/>
    <p:sldId id="507" r:id="rId51"/>
    <p:sldId id="478" r:id="rId52"/>
    <p:sldId id="508" r:id="rId53"/>
    <p:sldId id="446" r:id="rId54"/>
    <p:sldId id="456" r:id="rId55"/>
    <p:sldId id="462" r:id="rId56"/>
    <p:sldId id="517" r:id="rId57"/>
    <p:sldId id="527" r:id="rId58"/>
    <p:sldId id="489" r:id="rId59"/>
    <p:sldId id="485" r:id="rId60"/>
    <p:sldId id="538" r:id="rId61"/>
    <p:sldId id="484" r:id="rId62"/>
    <p:sldId id="511" r:id="rId63"/>
    <p:sldId id="488" r:id="rId64"/>
    <p:sldId id="545" r:id="rId65"/>
    <p:sldId id="546" r:id="rId66"/>
    <p:sldId id="547" r:id="rId67"/>
    <p:sldId id="526" r:id="rId68"/>
    <p:sldId id="404" r:id="rId69"/>
    <p:sldId id="441" r:id="rId70"/>
    <p:sldId id="403" r:id="rId71"/>
    <p:sldId id="544" r:id="rId72"/>
    <p:sldId id="402" r:id="rId73"/>
    <p:sldId id="543" r:id="rId74"/>
    <p:sldId id="370" r:id="rId7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AE3216-870B-407D-BCC2-312A68FC840D}">
          <p14:sldIdLst>
            <p14:sldId id="256"/>
            <p14:sldId id="401"/>
            <p14:sldId id="427"/>
            <p14:sldId id="472"/>
            <p14:sldId id="473"/>
            <p14:sldId id="490"/>
            <p14:sldId id="491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477"/>
            <p14:sldId id="445"/>
            <p14:sldId id="514"/>
            <p14:sldId id="450"/>
            <p14:sldId id="451"/>
            <p14:sldId id="448"/>
            <p14:sldId id="453"/>
            <p14:sldId id="454"/>
            <p14:sldId id="504"/>
            <p14:sldId id="529"/>
            <p14:sldId id="531"/>
            <p14:sldId id="532"/>
            <p14:sldId id="535"/>
            <p14:sldId id="533"/>
            <p14:sldId id="534"/>
            <p14:sldId id="536"/>
            <p14:sldId id="537"/>
            <p14:sldId id="509"/>
            <p14:sldId id="510"/>
            <p14:sldId id="505"/>
            <p14:sldId id="520"/>
            <p14:sldId id="522"/>
            <p14:sldId id="518"/>
            <p14:sldId id="521"/>
            <p14:sldId id="523"/>
            <p14:sldId id="524"/>
            <p14:sldId id="525"/>
            <p14:sldId id="528"/>
            <p14:sldId id="503"/>
            <p14:sldId id="515"/>
            <p14:sldId id="516"/>
            <p14:sldId id="482"/>
            <p14:sldId id="447"/>
            <p14:sldId id="506"/>
            <p14:sldId id="507"/>
            <p14:sldId id="478"/>
            <p14:sldId id="508"/>
            <p14:sldId id="446"/>
            <p14:sldId id="456"/>
            <p14:sldId id="462"/>
            <p14:sldId id="517"/>
            <p14:sldId id="527"/>
            <p14:sldId id="489"/>
            <p14:sldId id="485"/>
            <p14:sldId id="538"/>
            <p14:sldId id="484"/>
            <p14:sldId id="511"/>
            <p14:sldId id="488"/>
            <p14:sldId id="545"/>
            <p14:sldId id="546"/>
            <p14:sldId id="547"/>
            <p14:sldId id="526"/>
            <p14:sldId id="404"/>
            <p14:sldId id="441"/>
            <p14:sldId id="403"/>
            <p14:sldId id="544"/>
            <p14:sldId id="402"/>
            <p14:sldId id="5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2F"/>
    <a:srgbClr val="1C1B23"/>
    <a:srgbClr val="30B695"/>
    <a:srgbClr val="269278"/>
    <a:srgbClr val="217D67"/>
    <a:srgbClr val="258F76"/>
    <a:srgbClr val="C8F0E6"/>
    <a:srgbClr val="984E96"/>
    <a:srgbClr val="525068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7" autoAdjust="0"/>
  </p:normalViewPr>
  <p:slideViewPr>
    <p:cSldViewPr snapToGrid="0">
      <p:cViewPr varScale="1">
        <p:scale>
          <a:sx n="76" d="100"/>
          <a:sy n="76" d="100"/>
        </p:scale>
        <p:origin x="1566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10A-4E3B-4A8E-8787-C829840F3EF1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ABBD-5B74-40BE-9196-802D2FD825F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85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使用工具：墨刀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77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01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8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93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89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08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083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17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71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977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lank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97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30B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30B695"/>
                </a:solidFill>
              </a:rPr>
              <a:pPr/>
              <a:t>‹#›</a:t>
            </a:fld>
            <a:endParaRPr lang="id-ID" sz="900" dirty="0">
              <a:solidFill>
                <a:srgbClr val="30B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iru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652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8109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5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2355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525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9697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333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B9D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B9D533"/>
                </a:solidFill>
              </a:rPr>
              <a:pPr/>
              <a:t>‹#›</a:t>
            </a:fld>
            <a:endParaRPr lang="id-ID" sz="900" dirty="0">
              <a:solidFill>
                <a:srgbClr val="B9D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984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984E96"/>
                </a:solidFill>
              </a:rPr>
              <a:pPr/>
              <a:t>‹#›</a:t>
            </a:fld>
            <a:endParaRPr lang="id-ID" sz="900" dirty="0">
              <a:solidFill>
                <a:srgbClr val="984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525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525068"/>
                </a:solidFill>
              </a:rPr>
              <a:pPr/>
              <a:t>‹#›</a:t>
            </a:fld>
            <a:endParaRPr lang="id-ID" sz="900" dirty="0">
              <a:solidFill>
                <a:srgbClr val="525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8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8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52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17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1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079A-B932-4316-9869-42E832570918}" type="datetimeFigureOut">
              <a:rPr lang="id-ID" smtClean="0"/>
              <a:t>13/01/2019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7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#&#35780;&#20215;!a1:e14"/><Relationship Id="rId3" Type="http://schemas.openxmlformats.org/officeDocument/2006/relationships/hyperlink" Target="#&#26696;&#20363;!a1:e14"/><Relationship Id="rId7" Type="http://schemas.openxmlformats.org/officeDocument/2006/relationships/hyperlink" Target="#&#25991;&#26723;!a1:e14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&#29992;&#25143;!a1:e14"/><Relationship Id="rId5" Type="http://schemas.openxmlformats.org/officeDocument/2006/relationships/hyperlink" Target="#&#26696;&#20363;&#35282;&#33394;!a1:e14"/><Relationship Id="rId4" Type="http://schemas.openxmlformats.org/officeDocument/2006/relationships/hyperlink" Target="#&#39033;&#30446;!a1:e1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31601390@stu.zucc.edu.cn" TargetMode="External"/><Relationship Id="rId2" Type="http://schemas.openxmlformats.org/officeDocument/2006/relationships/hyperlink" Target="mailto:yangc@zucc.edu.cn" TargetMode="Externa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76"/>
          <p:cNvSpPr txBox="1"/>
          <p:nvPr/>
        </p:nvSpPr>
        <p:spPr>
          <a:xfrm>
            <a:off x="2868881" y="2410968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ansation" panose="02000000000000000000" pitchFamily="2" charset="0"/>
              </a:rPr>
              <a:t>PRD-2018</a:t>
            </a:r>
            <a:endParaRPr lang="id-ID" sz="60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58544" y="3231189"/>
            <a:ext cx="4716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基于项目的案例学习系统</a:t>
            </a:r>
            <a:endParaRPr lang="en-US" altLang="zh-CN" sz="32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软件需求规格说明</a:t>
            </a:r>
            <a:endParaRPr lang="id-ID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4078154" y="4443048"/>
            <a:ext cx="885851" cy="41139"/>
            <a:chOff x="5071484" y="4559432"/>
            <a:chExt cx="1599308" cy="74272"/>
          </a:xfrm>
        </p:grpSpPr>
        <p:sp>
          <p:nvSpPr>
            <p:cNvPr id="269" name="Oval 26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266" name="Straight Connector 265"/>
              <p:cNvCxnSpPr>
                <a:endCxn id="269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800000">
            <a:off x="4173471" y="1691257"/>
            <a:ext cx="560522" cy="539855"/>
            <a:chOff x="3640138" y="596901"/>
            <a:chExt cx="2109787" cy="203199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770438" y="1077913"/>
              <a:ext cx="638175" cy="298450"/>
            </a:xfrm>
            <a:custGeom>
              <a:avLst/>
              <a:gdLst>
                <a:gd name="T0" fmla="*/ 0 w 402"/>
                <a:gd name="T1" fmla="*/ 0 h 188"/>
                <a:gd name="T2" fmla="*/ 264 w 402"/>
                <a:gd name="T3" fmla="*/ 188 h 188"/>
                <a:gd name="T4" fmla="*/ 402 w 402"/>
                <a:gd name="T5" fmla="*/ 0 h 188"/>
                <a:gd name="T6" fmla="*/ 0 w 402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8">
                  <a:moveTo>
                    <a:pt x="0" y="0"/>
                  </a:moveTo>
                  <a:lnTo>
                    <a:pt x="264" y="188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71900" y="990600"/>
              <a:ext cx="411163" cy="542925"/>
            </a:xfrm>
            <a:custGeom>
              <a:avLst/>
              <a:gdLst>
                <a:gd name="T0" fmla="*/ 248 w 259"/>
                <a:gd name="T1" fmla="*/ 0 h 342"/>
                <a:gd name="T2" fmla="*/ 0 w 259"/>
                <a:gd name="T3" fmla="*/ 342 h 342"/>
                <a:gd name="T4" fmla="*/ 259 w 259"/>
                <a:gd name="T5" fmla="*/ 221 h 342"/>
                <a:gd name="T6" fmla="*/ 248 w 25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342">
                  <a:moveTo>
                    <a:pt x="248" y="0"/>
                  </a:moveTo>
                  <a:lnTo>
                    <a:pt x="0" y="342"/>
                  </a:lnTo>
                  <a:lnTo>
                    <a:pt x="259" y="2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AA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1900" y="1341438"/>
              <a:ext cx="438150" cy="508000"/>
            </a:xfrm>
            <a:custGeom>
              <a:avLst/>
              <a:gdLst>
                <a:gd name="T0" fmla="*/ 0 w 276"/>
                <a:gd name="T1" fmla="*/ 121 h 320"/>
                <a:gd name="T2" fmla="*/ 276 w 276"/>
                <a:gd name="T3" fmla="*/ 320 h 320"/>
                <a:gd name="T4" fmla="*/ 259 w 276"/>
                <a:gd name="T5" fmla="*/ 0 h 320"/>
                <a:gd name="T6" fmla="*/ 0 w 276"/>
                <a:gd name="T7" fmla="*/ 12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20">
                  <a:moveTo>
                    <a:pt x="0" y="121"/>
                  </a:moveTo>
                  <a:lnTo>
                    <a:pt x="276" y="320"/>
                  </a:lnTo>
                  <a:lnTo>
                    <a:pt x="259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21213" y="2155825"/>
              <a:ext cx="403225" cy="473075"/>
            </a:xfrm>
            <a:custGeom>
              <a:avLst/>
              <a:gdLst>
                <a:gd name="T0" fmla="*/ 0 w 254"/>
                <a:gd name="T1" fmla="*/ 0 h 298"/>
                <a:gd name="T2" fmla="*/ 198 w 254"/>
                <a:gd name="T3" fmla="*/ 298 h 298"/>
                <a:gd name="T4" fmla="*/ 254 w 254"/>
                <a:gd name="T5" fmla="*/ 39 h 298"/>
                <a:gd name="T6" fmla="*/ 0 w 254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98">
                  <a:moveTo>
                    <a:pt x="0" y="0"/>
                  </a:moveTo>
                  <a:lnTo>
                    <a:pt x="198" y="298"/>
                  </a:lnTo>
                  <a:lnTo>
                    <a:pt x="254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D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935538" y="2217738"/>
              <a:ext cx="288925" cy="411162"/>
            </a:xfrm>
            <a:custGeom>
              <a:avLst/>
              <a:gdLst>
                <a:gd name="T0" fmla="*/ 56 w 182"/>
                <a:gd name="T1" fmla="*/ 0 h 259"/>
                <a:gd name="T2" fmla="*/ 0 w 182"/>
                <a:gd name="T3" fmla="*/ 259 h 259"/>
                <a:gd name="T4" fmla="*/ 182 w 182"/>
                <a:gd name="T5" fmla="*/ 16 h 259"/>
                <a:gd name="T6" fmla="*/ 56 w 182"/>
                <a:gd name="T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59">
                  <a:moveTo>
                    <a:pt x="56" y="0"/>
                  </a:moveTo>
                  <a:lnTo>
                    <a:pt x="0" y="259"/>
                  </a:lnTo>
                  <a:lnTo>
                    <a:pt x="182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EB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621213" y="1376363"/>
              <a:ext cx="568325" cy="779462"/>
            </a:xfrm>
            <a:custGeom>
              <a:avLst/>
              <a:gdLst>
                <a:gd name="T0" fmla="*/ 358 w 358"/>
                <a:gd name="T1" fmla="*/ 0 h 491"/>
                <a:gd name="T2" fmla="*/ 0 w 358"/>
                <a:gd name="T3" fmla="*/ 491 h 491"/>
                <a:gd name="T4" fmla="*/ 287 w 358"/>
                <a:gd name="T5" fmla="*/ 359 h 491"/>
                <a:gd name="T6" fmla="*/ 358 w 358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491">
                  <a:moveTo>
                    <a:pt x="358" y="0"/>
                  </a:moveTo>
                  <a:lnTo>
                    <a:pt x="0" y="491"/>
                  </a:lnTo>
                  <a:lnTo>
                    <a:pt x="287" y="35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5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21213" y="1946275"/>
              <a:ext cx="455613" cy="271462"/>
            </a:xfrm>
            <a:custGeom>
              <a:avLst/>
              <a:gdLst>
                <a:gd name="T0" fmla="*/ 0 w 287"/>
                <a:gd name="T1" fmla="*/ 132 h 171"/>
                <a:gd name="T2" fmla="*/ 254 w 287"/>
                <a:gd name="T3" fmla="*/ 171 h 171"/>
                <a:gd name="T4" fmla="*/ 287 w 287"/>
                <a:gd name="T5" fmla="*/ 0 h 171"/>
                <a:gd name="T6" fmla="*/ 0 w 287"/>
                <a:gd name="T7" fmla="*/ 1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1">
                  <a:moveTo>
                    <a:pt x="0" y="132"/>
                  </a:moveTo>
                  <a:lnTo>
                    <a:pt x="254" y="171"/>
                  </a:lnTo>
                  <a:lnTo>
                    <a:pt x="287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2A8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76825" y="1376363"/>
              <a:ext cx="130175" cy="569912"/>
            </a:xfrm>
            <a:custGeom>
              <a:avLst/>
              <a:gdLst>
                <a:gd name="T0" fmla="*/ 71 w 82"/>
                <a:gd name="T1" fmla="*/ 0 h 359"/>
                <a:gd name="T2" fmla="*/ 71 w 82"/>
                <a:gd name="T3" fmla="*/ 0 h 359"/>
                <a:gd name="T4" fmla="*/ 0 w 82"/>
                <a:gd name="T5" fmla="*/ 359 h 359"/>
                <a:gd name="T6" fmla="*/ 82 w 82"/>
                <a:gd name="T7" fmla="*/ 320 h 359"/>
                <a:gd name="T8" fmla="*/ 71 w 8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9">
                  <a:moveTo>
                    <a:pt x="71" y="0"/>
                  </a:moveTo>
                  <a:lnTo>
                    <a:pt x="71" y="0"/>
                  </a:lnTo>
                  <a:lnTo>
                    <a:pt x="0" y="359"/>
                  </a:lnTo>
                  <a:lnTo>
                    <a:pt x="82" y="32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03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24438" y="1884363"/>
              <a:ext cx="200025" cy="358775"/>
            </a:xfrm>
            <a:custGeom>
              <a:avLst/>
              <a:gdLst>
                <a:gd name="T0" fmla="*/ 33 w 126"/>
                <a:gd name="T1" fmla="*/ 39 h 226"/>
                <a:gd name="T2" fmla="*/ 0 w 126"/>
                <a:gd name="T3" fmla="*/ 210 h 226"/>
                <a:gd name="T4" fmla="*/ 126 w 126"/>
                <a:gd name="T5" fmla="*/ 226 h 226"/>
                <a:gd name="T6" fmla="*/ 115 w 126"/>
                <a:gd name="T7" fmla="*/ 0 h 226"/>
                <a:gd name="T8" fmla="*/ 33 w 126"/>
                <a:gd name="T9" fmla="*/ 3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6">
                  <a:moveTo>
                    <a:pt x="33" y="39"/>
                  </a:moveTo>
                  <a:lnTo>
                    <a:pt x="0" y="210"/>
                  </a:lnTo>
                  <a:lnTo>
                    <a:pt x="126" y="226"/>
                  </a:lnTo>
                  <a:lnTo>
                    <a:pt x="115" y="0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1D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189538" y="1376363"/>
              <a:ext cx="430213" cy="508000"/>
            </a:xfrm>
            <a:custGeom>
              <a:avLst/>
              <a:gdLst>
                <a:gd name="T0" fmla="*/ 0 w 271"/>
                <a:gd name="T1" fmla="*/ 0 h 320"/>
                <a:gd name="T2" fmla="*/ 11 w 271"/>
                <a:gd name="T3" fmla="*/ 320 h 320"/>
                <a:gd name="T4" fmla="*/ 271 w 271"/>
                <a:gd name="T5" fmla="*/ 204 h 320"/>
                <a:gd name="T6" fmla="*/ 0 w 271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20">
                  <a:moveTo>
                    <a:pt x="0" y="0"/>
                  </a:moveTo>
                  <a:lnTo>
                    <a:pt x="11" y="320"/>
                  </a:lnTo>
                  <a:lnTo>
                    <a:pt x="271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07000" y="1700213"/>
              <a:ext cx="412750" cy="542925"/>
            </a:xfrm>
            <a:custGeom>
              <a:avLst/>
              <a:gdLst>
                <a:gd name="T0" fmla="*/ 260 w 260"/>
                <a:gd name="T1" fmla="*/ 0 h 342"/>
                <a:gd name="T2" fmla="*/ 0 w 260"/>
                <a:gd name="T3" fmla="*/ 116 h 342"/>
                <a:gd name="T4" fmla="*/ 11 w 260"/>
                <a:gd name="T5" fmla="*/ 342 h 342"/>
                <a:gd name="T6" fmla="*/ 260 w 26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42">
                  <a:moveTo>
                    <a:pt x="260" y="0"/>
                  </a:moveTo>
                  <a:lnTo>
                    <a:pt x="0" y="116"/>
                  </a:lnTo>
                  <a:lnTo>
                    <a:pt x="11" y="34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243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990975" y="1849438"/>
              <a:ext cx="254000" cy="306387"/>
            </a:xfrm>
            <a:custGeom>
              <a:avLst/>
              <a:gdLst>
                <a:gd name="T0" fmla="*/ 0 w 160"/>
                <a:gd name="T1" fmla="*/ 193 h 193"/>
                <a:gd name="T2" fmla="*/ 160 w 160"/>
                <a:gd name="T3" fmla="*/ 193 h 193"/>
                <a:gd name="T4" fmla="*/ 138 w 160"/>
                <a:gd name="T5" fmla="*/ 0 h 193"/>
                <a:gd name="T6" fmla="*/ 0 w 16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3">
                  <a:moveTo>
                    <a:pt x="0" y="193"/>
                  </a:moveTo>
                  <a:lnTo>
                    <a:pt x="160" y="193"/>
                  </a:lnTo>
                  <a:lnTo>
                    <a:pt x="138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01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210050" y="1849438"/>
              <a:ext cx="411163" cy="306387"/>
            </a:xfrm>
            <a:custGeom>
              <a:avLst/>
              <a:gdLst>
                <a:gd name="T0" fmla="*/ 0 w 259"/>
                <a:gd name="T1" fmla="*/ 0 h 193"/>
                <a:gd name="T2" fmla="*/ 22 w 259"/>
                <a:gd name="T3" fmla="*/ 193 h 193"/>
                <a:gd name="T4" fmla="*/ 259 w 259"/>
                <a:gd name="T5" fmla="*/ 193 h 193"/>
                <a:gd name="T6" fmla="*/ 0 w 25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0" y="0"/>
                  </a:moveTo>
                  <a:lnTo>
                    <a:pt x="22" y="193"/>
                  </a:lnTo>
                  <a:lnTo>
                    <a:pt x="25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990975" y="2155825"/>
              <a:ext cx="271463" cy="236537"/>
            </a:xfrm>
            <a:custGeom>
              <a:avLst/>
              <a:gdLst>
                <a:gd name="T0" fmla="*/ 160 w 171"/>
                <a:gd name="T1" fmla="*/ 0 h 149"/>
                <a:gd name="T2" fmla="*/ 0 w 171"/>
                <a:gd name="T3" fmla="*/ 0 h 149"/>
                <a:gd name="T4" fmla="*/ 94 w 171"/>
                <a:gd name="T5" fmla="*/ 149 h 149"/>
                <a:gd name="T6" fmla="*/ 171 w 171"/>
                <a:gd name="T7" fmla="*/ 111 h 149"/>
                <a:gd name="T8" fmla="*/ 160 w 17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9">
                  <a:moveTo>
                    <a:pt x="160" y="0"/>
                  </a:moveTo>
                  <a:lnTo>
                    <a:pt x="0" y="0"/>
                  </a:lnTo>
                  <a:lnTo>
                    <a:pt x="94" y="149"/>
                  </a:lnTo>
                  <a:lnTo>
                    <a:pt x="171" y="11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41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40200" y="2332038"/>
              <a:ext cx="157163" cy="296862"/>
            </a:xfrm>
            <a:custGeom>
              <a:avLst/>
              <a:gdLst>
                <a:gd name="T0" fmla="*/ 77 w 99"/>
                <a:gd name="T1" fmla="*/ 0 h 187"/>
                <a:gd name="T2" fmla="*/ 0 w 99"/>
                <a:gd name="T3" fmla="*/ 38 h 187"/>
                <a:gd name="T4" fmla="*/ 99 w 99"/>
                <a:gd name="T5" fmla="*/ 187 h 187"/>
                <a:gd name="T6" fmla="*/ 77 w 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87">
                  <a:moveTo>
                    <a:pt x="77" y="0"/>
                  </a:moveTo>
                  <a:lnTo>
                    <a:pt x="0" y="38"/>
                  </a:lnTo>
                  <a:lnTo>
                    <a:pt x="99" y="1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8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0138" y="2155825"/>
              <a:ext cx="500063" cy="473075"/>
            </a:xfrm>
            <a:custGeom>
              <a:avLst/>
              <a:gdLst>
                <a:gd name="T0" fmla="*/ 221 w 315"/>
                <a:gd name="T1" fmla="*/ 0 h 298"/>
                <a:gd name="T2" fmla="*/ 0 w 315"/>
                <a:gd name="T3" fmla="*/ 298 h 298"/>
                <a:gd name="T4" fmla="*/ 315 w 315"/>
                <a:gd name="T5" fmla="*/ 149 h 298"/>
                <a:gd name="T6" fmla="*/ 221 w 31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98">
                  <a:moveTo>
                    <a:pt x="221" y="0"/>
                  </a:moveTo>
                  <a:lnTo>
                    <a:pt x="0" y="298"/>
                  </a:lnTo>
                  <a:lnTo>
                    <a:pt x="315" y="1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91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0138" y="2392363"/>
              <a:ext cx="657225" cy="236537"/>
            </a:xfrm>
            <a:custGeom>
              <a:avLst/>
              <a:gdLst>
                <a:gd name="T0" fmla="*/ 0 w 414"/>
                <a:gd name="T1" fmla="*/ 149 h 149"/>
                <a:gd name="T2" fmla="*/ 414 w 414"/>
                <a:gd name="T3" fmla="*/ 149 h 149"/>
                <a:gd name="T4" fmla="*/ 315 w 414"/>
                <a:gd name="T5" fmla="*/ 0 h 149"/>
                <a:gd name="T6" fmla="*/ 0 w 4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49">
                  <a:moveTo>
                    <a:pt x="0" y="149"/>
                  </a:moveTo>
                  <a:lnTo>
                    <a:pt x="414" y="149"/>
                  </a:lnTo>
                  <a:lnTo>
                    <a:pt x="315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4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244975" y="2155825"/>
              <a:ext cx="376238" cy="176212"/>
            </a:xfrm>
            <a:custGeom>
              <a:avLst/>
              <a:gdLst>
                <a:gd name="T0" fmla="*/ 237 w 237"/>
                <a:gd name="T1" fmla="*/ 0 h 111"/>
                <a:gd name="T2" fmla="*/ 0 w 237"/>
                <a:gd name="T3" fmla="*/ 0 h 111"/>
                <a:gd name="T4" fmla="*/ 160 w 237"/>
                <a:gd name="T5" fmla="*/ 111 h 111"/>
                <a:gd name="T6" fmla="*/ 237 w 23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111">
                  <a:moveTo>
                    <a:pt x="237" y="0"/>
                  </a:moveTo>
                  <a:lnTo>
                    <a:pt x="0" y="0"/>
                  </a:lnTo>
                  <a:lnTo>
                    <a:pt x="160" y="11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E1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44975" y="2155825"/>
              <a:ext cx="254000" cy="473075"/>
            </a:xfrm>
            <a:custGeom>
              <a:avLst/>
              <a:gdLst>
                <a:gd name="T0" fmla="*/ 0 w 160"/>
                <a:gd name="T1" fmla="*/ 0 h 298"/>
                <a:gd name="T2" fmla="*/ 33 w 160"/>
                <a:gd name="T3" fmla="*/ 298 h 298"/>
                <a:gd name="T4" fmla="*/ 160 w 160"/>
                <a:gd name="T5" fmla="*/ 111 h 298"/>
                <a:gd name="T6" fmla="*/ 0 w 16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98">
                  <a:moveTo>
                    <a:pt x="0" y="0"/>
                  </a:moveTo>
                  <a:lnTo>
                    <a:pt x="33" y="298"/>
                  </a:lnTo>
                  <a:lnTo>
                    <a:pt x="16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8975" y="2155825"/>
              <a:ext cx="436563" cy="473075"/>
            </a:xfrm>
            <a:custGeom>
              <a:avLst/>
              <a:gdLst>
                <a:gd name="T0" fmla="*/ 77 w 275"/>
                <a:gd name="T1" fmla="*/ 0 h 298"/>
                <a:gd name="T2" fmla="*/ 0 w 275"/>
                <a:gd name="T3" fmla="*/ 111 h 298"/>
                <a:gd name="T4" fmla="*/ 275 w 275"/>
                <a:gd name="T5" fmla="*/ 298 h 298"/>
                <a:gd name="T6" fmla="*/ 77 w 27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98">
                  <a:moveTo>
                    <a:pt x="77" y="0"/>
                  </a:moveTo>
                  <a:lnTo>
                    <a:pt x="0" y="111"/>
                  </a:lnTo>
                  <a:lnTo>
                    <a:pt x="275" y="29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97363" y="2332038"/>
              <a:ext cx="638175" cy="296862"/>
            </a:xfrm>
            <a:custGeom>
              <a:avLst/>
              <a:gdLst>
                <a:gd name="T0" fmla="*/ 402 w 402"/>
                <a:gd name="T1" fmla="*/ 187 h 187"/>
                <a:gd name="T2" fmla="*/ 127 w 402"/>
                <a:gd name="T3" fmla="*/ 0 h 187"/>
                <a:gd name="T4" fmla="*/ 0 w 402"/>
                <a:gd name="T5" fmla="*/ 187 h 187"/>
                <a:gd name="T6" fmla="*/ 402 w 402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7">
                  <a:moveTo>
                    <a:pt x="402" y="187"/>
                  </a:moveTo>
                  <a:lnTo>
                    <a:pt x="127" y="0"/>
                  </a:lnTo>
                  <a:lnTo>
                    <a:pt x="0" y="187"/>
                  </a:lnTo>
                  <a:lnTo>
                    <a:pt x="402" y="187"/>
                  </a:lnTo>
                  <a:close/>
                </a:path>
              </a:pathLst>
            </a:custGeom>
            <a:solidFill>
              <a:srgbClr val="6C1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54525" y="596901"/>
              <a:ext cx="647700" cy="341312"/>
            </a:xfrm>
            <a:custGeom>
              <a:avLst/>
              <a:gdLst>
                <a:gd name="T0" fmla="*/ 0 w 408"/>
                <a:gd name="T1" fmla="*/ 0 h 215"/>
                <a:gd name="T2" fmla="*/ 144 w 408"/>
                <a:gd name="T3" fmla="*/ 215 h 215"/>
                <a:gd name="T4" fmla="*/ 408 w 408"/>
                <a:gd name="T5" fmla="*/ 0 h 215"/>
                <a:gd name="T6" fmla="*/ 0 w 408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15">
                  <a:moveTo>
                    <a:pt x="0" y="0"/>
                  </a:moveTo>
                  <a:lnTo>
                    <a:pt x="144" y="215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83125" y="596901"/>
              <a:ext cx="419100" cy="481012"/>
            </a:xfrm>
            <a:custGeom>
              <a:avLst/>
              <a:gdLst>
                <a:gd name="T0" fmla="*/ 264 w 264"/>
                <a:gd name="T1" fmla="*/ 0 h 303"/>
                <a:gd name="T2" fmla="*/ 0 w 264"/>
                <a:gd name="T3" fmla="*/ 215 h 303"/>
                <a:gd name="T4" fmla="*/ 55 w 264"/>
                <a:gd name="T5" fmla="*/ 303 h 303"/>
                <a:gd name="T6" fmla="*/ 264 w 26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03">
                  <a:moveTo>
                    <a:pt x="264" y="0"/>
                  </a:moveTo>
                  <a:lnTo>
                    <a:pt x="0" y="215"/>
                  </a:lnTo>
                  <a:lnTo>
                    <a:pt x="55" y="30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0A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51363" y="938213"/>
              <a:ext cx="219075" cy="139700"/>
            </a:xfrm>
            <a:custGeom>
              <a:avLst/>
              <a:gdLst>
                <a:gd name="T0" fmla="*/ 83 w 138"/>
                <a:gd name="T1" fmla="*/ 0 h 88"/>
                <a:gd name="T2" fmla="*/ 0 w 138"/>
                <a:gd name="T3" fmla="*/ 66 h 88"/>
                <a:gd name="T4" fmla="*/ 138 w 138"/>
                <a:gd name="T5" fmla="*/ 88 h 88"/>
                <a:gd name="T6" fmla="*/ 83 w 13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8">
                  <a:moveTo>
                    <a:pt x="83" y="0"/>
                  </a:moveTo>
                  <a:lnTo>
                    <a:pt x="0" y="66"/>
                  </a:lnTo>
                  <a:lnTo>
                    <a:pt x="138" y="8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65600" y="990600"/>
              <a:ext cx="385763" cy="350837"/>
            </a:xfrm>
            <a:custGeom>
              <a:avLst/>
              <a:gdLst>
                <a:gd name="T0" fmla="*/ 0 w 243"/>
                <a:gd name="T1" fmla="*/ 0 h 221"/>
                <a:gd name="T2" fmla="*/ 11 w 243"/>
                <a:gd name="T3" fmla="*/ 221 h 221"/>
                <a:gd name="T4" fmla="*/ 243 w 243"/>
                <a:gd name="T5" fmla="*/ 33 h 221"/>
                <a:gd name="T6" fmla="*/ 0 w 243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21">
                  <a:moveTo>
                    <a:pt x="0" y="0"/>
                  </a:moveTo>
                  <a:lnTo>
                    <a:pt x="11" y="221"/>
                  </a:lnTo>
                  <a:lnTo>
                    <a:pt x="2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183063" y="1042988"/>
              <a:ext cx="587375" cy="298450"/>
            </a:xfrm>
            <a:custGeom>
              <a:avLst/>
              <a:gdLst>
                <a:gd name="T0" fmla="*/ 0 w 370"/>
                <a:gd name="T1" fmla="*/ 188 h 188"/>
                <a:gd name="T2" fmla="*/ 370 w 370"/>
                <a:gd name="T3" fmla="*/ 22 h 188"/>
                <a:gd name="T4" fmla="*/ 232 w 370"/>
                <a:gd name="T5" fmla="*/ 0 h 188"/>
                <a:gd name="T6" fmla="*/ 0 w 3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188">
                  <a:moveTo>
                    <a:pt x="0" y="188"/>
                  </a:moveTo>
                  <a:lnTo>
                    <a:pt x="370" y="22"/>
                  </a:lnTo>
                  <a:lnTo>
                    <a:pt x="23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15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87900" y="596901"/>
              <a:ext cx="463550" cy="455612"/>
            </a:xfrm>
            <a:custGeom>
              <a:avLst/>
              <a:gdLst>
                <a:gd name="T0" fmla="*/ 198 w 292"/>
                <a:gd name="T1" fmla="*/ 0 h 287"/>
                <a:gd name="T2" fmla="*/ 0 w 292"/>
                <a:gd name="T3" fmla="*/ 287 h 287"/>
                <a:gd name="T4" fmla="*/ 292 w 292"/>
                <a:gd name="T5" fmla="*/ 149 h 287"/>
                <a:gd name="T6" fmla="*/ 198 w 29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87">
                  <a:moveTo>
                    <a:pt x="198" y="0"/>
                  </a:moveTo>
                  <a:lnTo>
                    <a:pt x="0" y="287"/>
                  </a:lnTo>
                  <a:lnTo>
                    <a:pt x="292" y="14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FC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6" name="Freeform 32"/>
            <p:cNvSpPr>
              <a:spLocks/>
            </p:cNvSpPr>
            <p:nvPr/>
          </p:nvSpPr>
          <p:spPr bwMode="auto">
            <a:xfrm>
              <a:off x="4770438" y="833438"/>
              <a:ext cx="638175" cy="244475"/>
            </a:xfrm>
            <a:custGeom>
              <a:avLst/>
              <a:gdLst>
                <a:gd name="T0" fmla="*/ 11 w 402"/>
                <a:gd name="T1" fmla="*/ 138 h 154"/>
                <a:gd name="T2" fmla="*/ 0 w 402"/>
                <a:gd name="T3" fmla="*/ 154 h 154"/>
                <a:gd name="T4" fmla="*/ 402 w 402"/>
                <a:gd name="T5" fmla="*/ 154 h 154"/>
                <a:gd name="T6" fmla="*/ 303 w 402"/>
                <a:gd name="T7" fmla="*/ 0 h 154"/>
                <a:gd name="T8" fmla="*/ 11 w 402"/>
                <a:gd name="T9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54">
                  <a:moveTo>
                    <a:pt x="11" y="138"/>
                  </a:moveTo>
                  <a:lnTo>
                    <a:pt x="0" y="154"/>
                  </a:lnTo>
                  <a:lnTo>
                    <a:pt x="402" y="154"/>
                  </a:lnTo>
                  <a:lnTo>
                    <a:pt x="303" y="0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56A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7" name="Freeform 33"/>
            <p:cNvSpPr>
              <a:spLocks/>
            </p:cNvSpPr>
            <p:nvPr/>
          </p:nvSpPr>
          <p:spPr bwMode="auto">
            <a:xfrm>
              <a:off x="5102225" y="596901"/>
              <a:ext cx="647700" cy="236537"/>
            </a:xfrm>
            <a:custGeom>
              <a:avLst/>
              <a:gdLst>
                <a:gd name="T0" fmla="*/ 0 w 408"/>
                <a:gd name="T1" fmla="*/ 0 h 149"/>
                <a:gd name="T2" fmla="*/ 94 w 408"/>
                <a:gd name="T3" fmla="*/ 149 h 149"/>
                <a:gd name="T4" fmla="*/ 408 w 408"/>
                <a:gd name="T5" fmla="*/ 0 h 149"/>
                <a:gd name="T6" fmla="*/ 0 w 408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149">
                  <a:moveTo>
                    <a:pt x="0" y="0"/>
                  </a:moveTo>
                  <a:lnTo>
                    <a:pt x="94" y="149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B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8" name="Freeform 34"/>
            <p:cNvSpPr>
              <a:spLocks/>
            </p:cNvSpPr>
            <p:nvPr/>
          </p:nvSpPr>
          <p:spPr bwMode="auto">
            <a:xfrm>
              <a:off x="5251450" y="596901"/>
              <a:ext cx="498475" cy="481012"/>
            </a:xfrm>
            <a:custGeom>
              <a:avLst/>
              <a:gdLst>
                <a:gd name="T0" fmla="*/ 314 w 314"/>
                <a:gd name="T1" fmla="*/ 0 h 303"/>
                <a:gd name="T2" fmla="*/ 0 w 314"/>
                <a:gd name="T3" fmla="*/ 149 h 303"/>
                <a:gd name="T4" fmla="*/ 99 w 314"/>
                <a:gd name="T5" fmla="*/ 303 h 303"/>
                <a:gd name="T6" fmla="*/ 314 w 31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03">
                  <a:moveTo>
                    <a:pt x="314" y="0"/>
                  </a:moveTo>
                  <a:lnTo>
                    <a:pt x="0" y="149"/>
                  </a:lnTo>
                  <a:lnTo>
                    <a:pt x="99" y="30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0B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9" name="Freeform 35"/>
            <p:cNvSpPr>
              <a:spLocks/>
            </p:cNvSpPr>
            <p:nvPr/>
          </p:nvSpPr>
          <p:spPr bwMode="auto">
            <a:xfrm>
              <a:off x="4376738" y="596901"/>
              <a:ext cx="306388" cy="446087"/>
            </a:xfrm>
            <a:custGeom>
              <a:avLst/>
              <a:gdLst>
                <a:gd name="T0" fmla="*/ 193 w 193"/>
                <a:gd name="T1" fmla="*/ 215 h 281"/>
                <a:gd name="T2" fmla="*/ 49 w 193"/>
                <a:gd name="T3" fmla="*/ 0 h 281"/>
                <a:gd name="T4" fmla="*/ 0 w 193"/>
                <a:gd name="T5" fmla="*/ 265 h 281"/>
                <a:gd name="T6" fmla="*/ 110 w 193"/>
                <a:gd name="T7" fmla="*/ 281 h 281"/>
                <a:gd name="T8" fmla="*/ 193 w 193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81">
                  <a:moveTo>
                    <a:pt x="193" y="215"/>
                  </a:moveTo>
                  <a:lnTo>
                    <a:pt x="49" y="0"/>
                  </a:lnTo>
                  <a:lnTo>
                    <a:pt x="0" y="265"/>
                  </a:lnTo>
                  <a:lnTo>
                    <a:pt x="110" y="281"/>
                  </a:lnTo>
                  <a:lnTo>
                    <a:pt x="193" y="215"/>
                  </a:lnTo>
                  <a:close/>
                </a:path>
              </a:pathLst>
            </a:custGeom>
            <a:solidFill>
              <a:srgbClr val="FE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0" name="Freeform 36"/>
            <p:cNvSpPr>
              <a:spLocks/>
            </p:cNvSpPr>
            <p:nvPr/>
          </p:nvSpPr>
          <p:spPr bwMode="auto">
            <a:xfrm>
              <a:off x="4165600" y="596901"/>
              <a:ext cx="288925" cy="420687"/>
            </a:xfrm>
            <a:custGeom>
              <a:avLst/>
              <a:gdLst>
                <a:gd name="T0" fmla="*/ 0 w 182"/>
                <a:gd name="T1" fmla="*/ 248 h 265"/>
                <a:gd name="T2" fmla="*/ 133 w 182"/>
                <a:gd name="T3" fmla="*/ 265 h 265"/>
                <a:gd name="T4" fmla="*/ 182 w 182"/>
                <a:gd name="T5" fmla="*/ 0 h 265"/>
                <a:gd name="T6" fmla="*/ 0 w 182"/>
                <a:gd name="T7" fmla="*/ 24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65">
                  <a:moveTo>
                    <a:pt x="0" y="248"/>
                  </a:moveTo>
                  <a:lnTo>
                    <a:pt x="133" y="265"/>
                  </a:lnTo>
                  <a:lnTo>
                    <a:pt x="182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1" name="Freeform 37"/>
            <p:cNvSpPr>
              <a:spLocks/>
            </p:cNvSpPr>
            <p:nvPr/>
          </p:nvSpPr>
          <p:spPr bwMode="auto">
            <a:xfrm>
              <a:off x="4183063" y="1279525"/>
              <a:ext cx="139700" cy="569912"/>
            </a:xfrm>
            <a:custGeom>
              <a:avLst/>
              <a:gdLst>
                <a:gd name="T0" fmla="*/ 0 w 88"/>
                <a:gd name="T1" fmla="*/ 39 h 359"/>
                <a:gd name="T2" fmla="*/ 17 w 88"/>
                <a:gd name="T3" fmla="*/ 359 h 359"/>
                <a:gd name="T4" fmla="*/ 88 w 88"/>
                <a:gd name="T5" fmla="*/ 0 h 359"/>
                <a:gd name="T6" fmla="*/ 0 w 88"/>
                <a:gd name="T7" fmla="*/ 3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59">
                  <a:moveTo>
                    <a:pt x="0" y="39"/>
                  </a:moveTo>
                  <a:lnTo>
                    <a:pt x="17" y="359"/>
                  </a:lnTo>
                  <a:lnTo>
                    <a:pt x="88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99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2" name="Freeform 38"/>
            <p:cNvSpPr>
              <a:spLocks/>
            </p:cNvSpPr>
            <p:nvPr/>
          </p:nvSpPr>
          <p:spPr bwMode="auto">
            <a:xfrm>
              <a:off x="4210050" y="1077913"/>
              <a:ext cx="560388" cy="771525"/>
            </a:xfrm>
            <a:custGeom>
              <a:avLst/>
              <a:gdLst>
                <a:gd name="T0" fmla="*/ 71 w 353"/>
                <a:gd name="T1" fmla="*/ 127 h 486"/>
                <a:gd name="T2" fmla="*/ 0 w 353"/>
                <a:gd name="T3" fmla="*/ 486 h 486"/>
                <a:gd name="T4" fmla="*/ 353 w 353"/>
                <a:gd name="T5" fmla="*/ 0 h 486"/>
                <a:gd name="T6" fmla="*/ 71 w 353"/>
                <a:gd name="T7" fmla="*/ 1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486">
                  <a:moveTo>
                    <a:pt x="71" y="127"/>
                  </a:moveTo>
                  <a:lnTo>
                    <a:pt x="0" y="486"/>
                  </a:lnTo>
                  <a:lnTo>
                    <a:pt x="353" y="0"/>
                  </a:lnTo>
                  <a:lnTo>
                    <a:pt x="71" y="127"/>
                  </a:lnTo>
                  <a:close/>
                </a:path>
              </a:pathLst>
            </a:custGeom>
            <a:solidFill>
              <a:srgbClr val="F27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4063947" y="4753285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7D4D9C-F2B0-43DE-A5C2-9D2E4EA2BC27}"/>
              </a:ext>
            </a:extLst>
          </p:cNvPr>
          <p:cNvSpPr txBox="1"/>
          <p:nvPr/>
        </p:nvSpPr>
        <p:spPr>
          <a:xfrm>
            <a:off x="197695" y="6054514"/>
            <a:ext cx="476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组长：陈铉文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组员：刘值成   于 坤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张威杰   章奇妙</a:t>
            </a:r>
          </a:p>
        </p:txBody>
      </p:sp>
    </p:spTree>
    <p:extLst>
      <p:ext uri="{BB962C8B-B14F-4D97-AF65-F5344CB8AC3E}">
        <p14:creationId xmlns:p14="http://schemas.microsoft.com/office/powerpoint/2010/main" val="2709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829735-1F87-4A5F-A057-200778FF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1" y="1302726"/>
            <a:ext cx="6736797" cy="5531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B7123F-7527-4197-AF76-4CCBCF3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9" y="3598862"/>
            <a:ext cx="4876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75" y="1972720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chemeClr val="bg1"/>
                </a:solidFill>
              </a:rPr>
              <a:t>用户大类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256121-D873-430D-A7F0-FFAF790DE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7041"/>
              </p:ext>
            </p:extLst>
          </p:nvPr>
        </p:nvGraphicFramePr>
        <p:xfrm>
          <a:off x="1329268" y="2810419"/>
          <a:ext cx="6719892" cy="1688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32">
                  <a:extLst>
                    <a:ext uri="{9D8B030D-6E8A-4147-A177-3AD203B41FA5}">
                      <a16:colId xmlns:a16="http://schemas.microsoft.com/office/drawing/2014/main" val="4148126641"/>
                    </a:ext>
                  </a:extLst>
                </a:gridCol>
                <a:gridCol w="4541760">
                  <a:extLst>
                    <a:ext uri="{9D8B030D-6E8A-4147-A177-3AD203B41FA5}">
                      <a16:colId xmlns:a16="http://schemas.microsoft.com/office/drawing/2014/main" val="2672968036"/>
                    </a:ext>
                  </a:extLst>
                </a:gridCol>
              </a:tblGrid>
              <a:tr h="2392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39645"/>
                  </a:ext>
                </a:extLst>
              </a:tr>
              <a:tr h="9570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网站维护者，管理后台，负责案例系统管理，用户权限调整，项目实例管理（冻结，删除），数据库备份与恢复，日志处理，系统升级等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89058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网站的用户，可使用除了网站所有基础功能。进入项目后会有功能差别。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6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039"/>
              </p:ext>
            </p:extLst>
          </p:nvPr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A6F5CC-D8C3-4D70-BA99-F079B202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393971"/>
              </p:ext>
            </p:extLst>
          </p:nvPr>
        </p:nvGraphicFramePr>
        <p:xfrm>
          <a:off x="1149791" y="3561108"/>
          <a:ext cx="7111419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5039">
                  <a:extLst>
                    <a:ext uri="{9D8B030D-6E8A-4147-A177-3AD203B41FA5}">
                      <a16:colId xmlns:a16="http://schemas.microsoft.com/office/drawing/2014/main" val="2406999883"/>
                    </a:ext>
                  </a:extLst>
                </a:gridCol>
                <a:gridCol w="4806380">
                  <a:extLst>
                    <a:ext uri="{9D8B030D-6E8A-4147-A177-3AD203B41FA5}">
                      <a16:colId xmlns:a16="http://schemas.microsoft.com/office/drawing/2014/main" val="10516264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63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0405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项目的负责人，负责任务安排，任务审核。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6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887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20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界面原型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306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55BDDC7-893F-4A28-BA28-B7E859F5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8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/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/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914B3-6A00-4346-87C4-D1D54D79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31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顶层用例图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252C7-5912-451A-BB60-596AF716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142857"/>
            <a:ext cx="9144000" cy="5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18B0844-2FC7-4E9B-8A83-232A278C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200" y="1172366"/>
            <a:ext cx="8395468" cy="4347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62241" y="108471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案例管理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B1F55-B022-4E15-9F33-181A500B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18" y="862253"/>
            <a:ext cx="7186840" cy="5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7873310" y="6185067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053DF39F-5A45-47DA-94BE-B31113CF7B97}"/>
              </a:ext>
            </a:extLst>
          </p:cNvPr>
          <p:cNvSpPr txBox="1"/>
          <p:nvPr/>
        </p:nvSpPr>
        <p:spPr>
          <a:xfrm>
            <a:off x="27620" y="330337"/>
            <a:ext cx="250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Raleway" panose="020B0003030101060003" pitchFamily="34" charset="0"/>
              </a:rPr>
              <a:t>目录：</a:t>
            </a:r>
            <a:endParaRPr lang="id-ID" sz="6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Rectangle 178">
            <a:extLst>
              <a:ext uri="{FF2B5EF4-FFF2-40B4-BE49-F238E27FC236}">
                <a16:creationId xmlns:a16="http://schemas.microsoft.com/office/drawing/2014/main" id="{7116D325-45A5-4257-A10B-738C024A1411}"/>
              </a:ext>
            </a:extLst>
          </p:cNvPr>
          <p:cNvSpPr/>
          <p:nvPr/>
        </p:nvSpPr>
        <p:spPr>
          <a:xfrm>
            <a:off x="705050" y="1536174"/>
            <a:ext cx="366799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愿景与范围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用户识别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界面原型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用户需求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需求冲突处理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需求优先级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</a:rPr>
              <a:t>7.</a:t>
            </a:r>
            <a:r>
              <a:rPr lang="zh-CN" altLang="en-US" sz="4000" b="1" dirty="0">
                <a:solidFill>
                  <a:schemeClr val="bg1"/>
                </a:solidFill>
              </a:rPr>
              <a:t>非功能性需求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178">
            <a:extLst>
              <a:ext uri="{FF2B5EF4-FFF2-40B4-BE49-F238E27FC236}">
                <a16:creationId xmlns:a16="http://schemas.microsoft.com/office/drawing/2014/main" id="{C13FC2BE-6BF7-4766-A357-4C113CADDD7C}"/>
              </a:ext>
            </a:extLst>
          </p:cNvPr>
          <p:cNvSpPr/>
          <p:nvPr/>
        </p:nvSpPr>
        <p:spPr>
          <a:xfrm>
            <a:off x="4572000" y="1418630"/>
            <a:ext cx="365035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数据字典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系统运行环境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10.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描述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测试用例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用户手册</a:t>
            </a:r>
            <a:endParaRPr lang="zh-CN" altLang="zh-CN" sz="4000" b="1" dirty="0">
              <a:solidFill>
                <a:schemeClr val="bg1"/>
              </a:solidFill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13.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参考资料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578253" y="17699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6A8D1-F490-46ED-A989-79368264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1" y="819072"/>
            <a:ext cx="8035966" cy="60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841920" y="575415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7B255C5D-7646-44B8-BCD7-C07ABDC23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2052" y="973108"/>
            <a:ext cx="9312893" cy="46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53649" y="331017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</a:t>
            </a:r>
            <a:endParaRPr lang="zh-CN" altLang="en-US" sz="32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9B630E-A513-44FB-91B3-AC050C1F8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18598"/>
              </p:ext>
            </p:extLst>
          </p:nvPr>
        </p:nvGraphicFramePr>
        <p:xfrm>
          <a:off x="2229016" y="108471"/>
          <a:ext cx="6584784" cy="6679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054">
                  <a:extLst>
                    <a:ext uri="{9D8B030D-6E8A-4147-A177-3AD203B41FA5}">
                      <a16:colId xmlns:a16="http://schemas.microsoft.com/office/drawing/2014/main" val="429480539"/>
                    </a:ext>
                  </a:extLst>
                </a:gridCol>
                <a:gridCol w="1508963">
                  <a:extLst>
                    <a:ext uri="{9D8B030D-6E8A-4147-A177-3AD203B41FA5}">
                      <a16:colId xmlns:a16="http://schemas.microsoft.com/office/drawing/2014/main" val="1224849138"/>
                    </a:ext>
                  </a:extLst>
                </a:gridCol>
                <a:gridCol w="1318239">
                  <a:extLst>
                    <a:ext uri="{9D8B030D-6E8A-4147-A177-3AD203B41FA5}">
                      <a16:colId xmlns:a16="http://schemas.microsoft.com/office/drawing/2014/main" val="1780582093"/>
                    </a:ext>
                  </a:extLst>
                </a:gridCol>
                <a:gridCol w="2430528">
                  <a:extLst>
                    <a:ext uri="{9D8B030D-6E8A-4147-A177-3AD203B41FA5}">
                      <a16:colId xmlns:a16="http://schemas.microsoft.com/office/drawing/2014/main" val="3537676378"/>
                    </a:ext>
                  </a:extLst>
                </a:gridCol>
              </a:tblGrid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ID</a:t>
                      </a:r>
                      <a:r>
                        <a:rPr lang="zh-CN" sz="1400" kern="100">
                          <a:effectLst/>
                        </a:rPr>
                        <a:t>和名称：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UC-ProjectSponsor-6</a:t>
                      </a:r>
                      <a:r>
                        <a:rPr lang="zh-CN" sz="1400" kern="100">
                          <a:effectLst/>
                        </a:rPr>
                        <a:t>：申请扮演角色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6750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创建人：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张威杰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创建日期：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2018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月</a:t>
                      </a:r>
                      <a:r>
                        <a:rPr lang="en-US" sz="1400" kern="100">
                          <a:effectLst/>
                        </a:rPr>
                        <a:t>6</a:t>
                      </a:r>
                      <a:r>
                        <a:rPr lang="zh-CN" sz="1400" kern="100">
                          <a:effectLst/>
                        </a:rPr>
                        <a:t>日星期四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34903366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次要操作者：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案例数据库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637007718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需求来源：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教师、学生用户代表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1492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描述：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项目发起人如果在项目中要扮演角色，则需要点击申请扮演角色，系统自动通过。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76302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触发器：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项目发起人需要在项目中扮演角色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375411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前置条件：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PRE-1: </a:t>
                      </a:r>
                      <a:r>
                        <a:rPr lang="zh-CN" sz="1400" kern="100">
                          <a:effectLst/>
                        </a:rPr>
                        <a:t>该项目状态未开始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PRE-2</a:t>
                      </a:r>
                      <a:r>
                        <a:rPr lang="zh-CN" sz="1400" kern="100">
                          <a:effectLst/>
                        </a:rPr>
                        <a:t>：更改扮演的角色未满员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0304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POST-1: </a:t>
                      </a:r>
                      <a:r>
                        <a:rPr lang="zh-CN" sz="1400" kern="100">
                          <a:effectLst/>
                        </a:rPr>
                        <a:t>向申请人发送角色重新分配的站内信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27813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输入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要申请的角色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2927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发出申请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29462"/>
                  </a:ext>
                </a:extLst>
              </a:tr>
              <a:tr h="1263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一般性流程：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打开我的项目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查看我扮演的角色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选择我想要扮演的角色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点击确定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39814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9892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异常：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已经有人扮演了角色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9218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优先级：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0.51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74038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使用频率：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次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8175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业务规则：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#1</a:t>
                      </a:r>
                      <a:r>
                        <a:rPr lang="zh-CN" sz="1400" kern="100">
                          <a:effectLst/>
                        </a:rPr>
                        <a:t>申请扮演角色后需要等待项目发起人或</a:t>
                      </a:r>
                      <a:r>
                        <a:rPr lang="en-US" sz="1400" kern="100">
                          <a:effectLst/>
                        </a:rPr>
                        <a:t>PM</a:t>
                      </a:r>
                      <a:r>
                        <a:rPr lang="zh-CN" sz="1400" kern="100">
                          <a:effectLst/>
                        </a:rPr>
                        <a:t>的审核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8548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其他信息：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1475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假设：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每天有</a:t>
                      </a:r>
                      <a:r>
                        <a:rPr lang="en-US" sz="1400" kern="100" dirty="0">
                          <a:effectLst/>
                        </a:rPr>
                        <a:t>100</a:t>
                      </a:r>
                      <a:r>
                        <a:rPr lang="zh-CN" sz="1400" kern="100" dirty="0">
                          <a:effectLst/>
                        </a:rPr>
                        <a:t>位用户申请扮演角色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024718" y="69409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场景描述统计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375762-B811-4B92-8118-9E794433A71D}"/>
              </a:ext>
            </a:extLst>
          </p:cNvPr>
          <p:cNvSpPr/>
          <p:nvPr/>
        </p:nvSpPr>
        <p:spPr>
          <a:xfrm>
            <a:off x="3630243" y="1708412"/>
            <a:ext cx="29706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用户：</a:t>
            </a:r>
            <a:r>
              <a:rPr lang="en-US" altLang="zh-CN" sz="2400" b="1" dirty="0">
                <a:solidFill>
                  <a:schemeClr val="bg1"/>
                </a:solidFill>
              </a:rPr>
              <a:t>57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案例管理员：</a:t>
            </a:r>
            <a:r>
              <a:rPr lang="en-US" altLang="zh-CN" sz="2400" b="1" dirty="0">
                <a:solidFill>
                  <a:schemeClr val="bg1"/>
                </a:solidFill>
              </a:rPr>
              <a:t>9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项目发起人：</a:t>
            </a:r>
            <a:r>
              <a:rPr lang="en-US" altLang="zh-CN" sz="2400" b="1" dirty="0">
                <a:solidFill>
                  <a:schemeClr val="bg1"/>
                </a:solidFill>
              </a:rPr>
              <a:t>12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PM</a:t>
            </a:r>
            <a:r>
              <a:rPr lang="zh-CN" altLang="en-US" sz="2400" b="1" dirty="0">
                <a:solidFill>
                  <a:schemeClr val="bg1"/>
                </a:solidFill>
              </a:rPr>
              <a:t>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项目成员扮演者：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指导者扮演者：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后台管理员：</a:t>
            </a:r>
            <a:r>
              <a:rPr lang="en-US" altLang="zh-CN" sz="2400" b="1" dirty="0">
                <a:solidFill>
                  <a:schemeClr val="bg1"/>
                </a:solidFill>
              </a:rPr>
              <a:t>51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总计：</a:t>
            </a:r>
            <a:r>
              <a:rPr lang="en-US" altLang="zh-CN" sz="2400" b="1" dirty="0">
                <a:solidFill>
                  <a:schemeClr val="bg1"/>
                </a:solidFill>
              </a:rPr>
              <a:t>172</a:t>
            </a: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10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需求冲突处理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54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</a:t>
            </a:r>
            <a:r>
              <a:rPr lang="zh-CN" altLang="zh-CN" sz="2000" b="1" dirty="0">
                <a:solidFill>
                  <a:schemeClr val="bg1"/>
                </a:solidFill>
              </a:rPr>
              <a:t>管理员是否需要具有管理案例的权限的权限。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201096" y="3046261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管理员意见：管理员需要拥有所有的权限。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80293" y="3925795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案例管理员者员的意见：管理员没有案例方面的专业知识，其并不具备操控案例的能力，所以其不应该拥有案例方面的权限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57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135946" y="1730019"/>
            <a:ext cx="53162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解决意见：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zh-CN" sz="2000" b="1" dirty="0">
                <a:solidFill>
                  <a:schemeClr val="bg1"/>
                </a:solidFill>
              </a:rPr>
              <a:t>管理员只拥有对案例删除的权限。保障案例创建者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zh-CN" sz="2000" b="1" dirty="0">
                <a:solidFill>
                  <a:schemeClr val="bg1"/>
                </a:solidFill>
              </a:rPr>
              <a:t>案例管理员需要管理员审核，以保障案例管理员具有专业知识来保障其对案例的操作正确性。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2108368" y="4816350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最终采纳方案：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zh-CN" sz="2000" b="1" dirty="0">
                <a:solidFill>
                  <a:schemeClr val="bg1"/>
                </a:solidFill>
              </a:rPr>
              <a:t>决定采纳我们的</a:t>
            </a:r>
            <a:r>
              <a:rPr lang="zh-CN" altLang="en-US" sz="2000" b="1" dirty="0">
                <a:solidFill>
                  <a:schemeClr val="bg1"/>
                </a:solidFill>
              </a:rPr>
              <a:t>商讨后的</a:t>
            </a:r>
            <a:r>
              <a:rPr lang="zh-CN" altLang="zh-CN" sz="2000" b="1" dirty="0">
                <a:solidFill>
                  <a:schemeClr val="bg1"/>
                </a:solidFill>
              </a:rPr>
              <a:t>意见。</a:t>
            </a:r>
          </a:p>
        </p:txBody>
      </p:sp>
    </p:spTree>
    <p:extLst>
      <p:ext uri="{BB962C8B-B14F-4D97-AF65-F5344CB8AC3E}">
        <p14:creationId xmlns:p14="http://schemas.microsoft.com/office/powerpoint/2010/main" val="5241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169291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冲突需求：案例删除后的解决方式。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1050063" y="4441574"/>
            <a:ext cx="69086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我觉得不能是项目完全完成之后才能完全删除，弄个倒计时。</a:t>
            </a:r>
          </a:p>
          <a:p>
            <a:pPr lvl="0" algn="just">
              <a:spcAft>
                <a:spcPts val="0"/>
              </a:spcAft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1039468" y="3044395"/>
            <a:ext cx="72822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我觉得在删之前有正在进行的项目就不能删，或者就冻结，不能新建新的项目。但这部分不应该是人为的操作，而是系统的操作</a:t>
            </a:r>
            <a:r>
              <a:rPr lang="zh-CN" altLang="en-US" sz="20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3262179-E993-43C9-A8F8-04C3A5A46D0D}"/>
              </a:ext>
            </a:extLst>
          </p:cNvPr>
          <p:cNvSpPr/>
          <p:nvPr/>
        </p:nvSpPr>
        <p:spPr>
          <a:xfrm>
            <a:off x="1121148" y="5566470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同意管理员的方式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  <p:bldP spid="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946319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53807" y="611358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1461455" y="2200107"/>
            <a:ext cx="691880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</a:t>
            </a:r>
            <a:r>
              <a:rPr lang="zh-CN" altLang="en-US" sz="2000" b="1" dirty="0">
                <a:solidFill>
                  <a:schemeClr val="bg1"/>
                </a:solidFill>
              </a:rPr>
              <a:t>方案</a:t>
            </a:r>
            <a:r>
              <a:rPr lang="zh-CN" altLang="zh-CN" sz="2000" b="1" dirty="0">
                <a:solidFill>
                  <a:schemeClr val="bg1"/>
                </a:solidFill>
              </a:rPr>
              <a:t>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建立回收站。管理员拥有对所有案例的删除权限，案例管理员只拥有自己创建的案例的删除权限，删除后进入自己的回收箱，回收箱保存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天，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天之后自动删除。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删除之后，给正在进行中的项目组发送站内信，要求其在</a:t>
            </a:r>
            <a:r>
              <a:rPr lang="en-US" altLang="zh-CN" sz="2000" b="1" dirty="0">
                <a:solidFill>
                  <a:schemeClr val="bg1"/>
                </a:solidFill>
              </a:rPr>
              <a:t>15</a:t>
            </a:r>
            <a:r>
              <a:rPr lang="zh-CN" altLang="en-US" sz="2000" b="1" dirty="0">
                <a:solidFill>
                  <a:schemeClr val="bg1"/>
                </a:solidFill>
              </a:rPr>
              <a:t>天之后保存项目的文件，然后案例将会停止运行。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3.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删除之后，已完成的项目组将能通过快照的形式对案例进行查看。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4.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删除之后，不能产生新的项目组。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94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冲突需求：案例管理员能不能操作项目。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130548" y="3764256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觉得不行，这样给一种不放心的感觉，需要提醒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30548" y="272111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作为案例管理员可以操纵基于我案例的项目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722" y="296816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愿景与范围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57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只有在案例管理员需要关闭案例，系统设置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天的宽容期之后，对项目自动关闭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343158" y="237908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冲突需求：开发人员认为个人近期任务甘特图无法实现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57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将最近任务的显示方式换成日程表的方式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466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E6F07-95C5-4305-9BA2-F670B0BB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34" y="33337"/>
            <a:ext cx="58769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751157"/>
            <a:ext cx="4222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会议记录（续）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2E968A-A521-48E5-AF87-1AA33FA7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32" y="2157240"/>
            <a:ext cx="7263502" cy="39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需求优先级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871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9055" y="5390718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优先级打分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CAA7D69-B813-49A4-8024-C333A60D07E6}"/>
              </a:ext>
            </a:extLst>
          </p:cNvPr>
          <p:cNvSpPr/>
          <p:nvPr/>
        </p:nvSpPr>
        <p:spPr>
          <a:xfrm>
            <a:off x="3630243" y="1495223"/>
            <a:ext cx="4640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优先级打分采用</a:t>
            </a:r>
            <a:r>
              <a:rPr lang="en-US" altLang="zh-CN" sz="2400" b="1" dirty="0">
                <a:solidFill>
                  <a:schemeClr val="bg1"/>
                </a:solidFill>
              </a:rPr>
              <a:t>QFD</a:t>
            </a:r>
            <a:r>
              <a:rPr lang="zh-CN" altLang="en-US" sz="2400" b="1" dirty="0">
                <a:solidFill>
                  <a:schemeClr val="bg1"/>
                </a:solidFill>
              </a:rPr>
              <a:t>的方法。对需求的收益、损失和成本、风险进行评估。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61770F-9E5E-40EA-8185-727B2B227C8B}"/>
              </a:ext>
            </a:extLst>
          </p:cNvPr>
          <p:cNvSpPr/>
          <p:nvPr/>
        </p:nvSpPr>
        <p:spPr>
          <a:xfrm>
            <a:off x="2598831" y="3183338"/>
            <a:ext cx="4640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我们小组的用户代表在系统逻辑角色上有重叠。考虑到不同用户的权重，以及我们没有游客用户，将权重定为教师代表：学生代表</a:t>
            </a:r>
            <a:r>
              <a:rPr lang="en-US" altLang="zh-CN" sz="2400" b="1" dirty="0">
                <a:solidFill>
                  <a:schemeClr val="bg1"/>
                </a:solidFill>
              </a:rPr>
              <a:t>=1.5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89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7EE9-F3EE-4F9F-9EA1-03BE865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8" y="1625804"/>
            <a:ext cx="8085726" cy="486124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45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14A71-7BC4-45CC-B949-57F12B41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1515586"/>
            <a:ext cx="7886099" cy="4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517B0-C604-4D5B-A607-EDEBF1D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9" y="1503149"/>
            <a:ext cx="7574824" cy="50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4069073" y="60349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822094" y="1175992"/>
            <a:ext cx="292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业务目标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5037F-F649-4B1D-80EB-CB049D8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33859"/>
            <a:ext cx="8559800" cy="4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145603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26B49-FC9A-4DA7-AE67-4E15DD6A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5" y="1141021"/>
            <a:ext cx="7457600" cy="53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39440" y="111595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08265" y="5596569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4015F-D826-416D-9919-B5ED04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" y="2739051"/>
            <a:ext cx="9144000" cy="25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7074" y="934336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565550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1C9A4C2-B4BB-4CC4-889B-1EE8F82C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2510842"/>
            <a:ext cx="9144000" cy="30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760679" y="258383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优先级统计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640541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84D0AA-A990-4B62-B723-038D192A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45" y="904719"/>
            <a:ext cx="7016867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非功能性需求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578907" y="529553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软件接口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578296" y="37315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硬件接口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4924425" y="375177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通信接口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41250" y="1272383"/>
            <a:ext cx="4980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Ubuntu 12.04 LTS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服务器软件环境：</a:t>
            </a:r>
            <a:r>
              <a:rPr lang="en-US" altLang="zh-CN" sz="2000" b="1" dirty="0">
                <a:solidFill>
                  <a:schemeClr val="bg1"/>
                </a:solidFill>
              </a:rPr>
              <a:t>Apache 2.2</a:t>
            </a:r>
            <a:r>
              <a:rPr lang="zh-CN" altLang="en-US" sz="2000" b="1" dirty="0">
                <a:solidFill>
                  <a:schemeClr val="bg1"/>
                </a:solidFill>
              </a:rPr>
              <a:t>， </a:t>
            </a:r>
            <a:r>
              <a:rPr lang="en-US" altLang="zh-CN" sz="2000" b="1" dirty="0">
                <a:solidFill>
                  <a:schemeClr val="bg1"/>
                </a:solidFill>
              </a:rPr>
              <a:t>MySQL 5.5.54, PHP 5.3.10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Windows 7/8/10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Mac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Linux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客户端浏览器：</a:t>
            </a:r>
            <a:r>
              <a:rPr lang="en-US" altLang="zh-CN" sz="2000" b="1" dirty="0">
                <a:solidFill>
                  <a:schemeClr val="bg1"/>
                </a:solidFill>
              </a:rPr>
              <a:t>Internet Explorer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Firefox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90" name="TextBox 835">
            <a:extLst>
              <a:ext uri="{FF2B5EF4-FFF2-40B4-BE49-F238E27FC236}">
                <a16:creationId xmlns:a16="http://schemas.microsoft.com/office/drawing/2014/main" id="{57DB3120-5225-49A1-A763-8D556F01CD76}"/>
              </a:ext>
            </a:extLst>
          </p:cNvPr>
          <p:cNvSpPr txBox="1"/>
          <p:nvPr/>
        </p:nvSpPr>
        <p:spPr>
          <a:xfrm>
            <a:off x="536749" y="4472988"/>
            <a:ext cx="374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服务器硬件：</a:t>
            </a:r>
            <a:r>
              <a:rPr lang="en-US" altLang="zh-CN" sz="2000" b="1" dirty="0">
                <a:solidFill>
                  <a:schemeClr val="bg1"/>
                </a:solidFill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</a:rPr>
              <a:t>核</a:t>
            </a:r>
            <a:r>
              <a:rPr lang="en-US" altLang="zh-CN" sz="2000" b="1" dirty="0">
                <a:solidFill>
                  <a:schemeClr val="bg1"/>
                </a:solidFill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32GB</a:t>
            </a:r>
            <a:r>
              <a:rPr lang="zh-CN" altLang="en-US" sz="2000" b="1" dirty="0">
                <a:solidFill>
                  <a:schemeClr val="bg1"/>
                </a:solidFill>
              </a:rPr>
              <a:t>内存、</a:t>
            </a:r>
            <a:r>
              <a:rPr lang="en-US" altLang="zh-CN" sz="2000" b="1" dirty="0">
                <a:solidFill>
                  <a:schemeClr val="bg1"/>
                </a:solidFill>
              </a:rPr>
              <a:t>10PB</a:t>
            </a:r>
            <a:r>
              <a:rPr lang="zh-CN" altLang="en-US" sz="2000" b="1" dirty="0">
                <a:solidFill>
                  <a:schemeClr val="bg1"/>
                </a:solidFill>
              </a:rPr>
              <a:t>云存储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客户端硬件：</a:t>
            </a:r>
            <a:r>
              <a:rPr lang="en-US" altLang="zh-CN" sz="2000" b="1" dirty="0">
                <a:solidFill>
                  <a:schemeClr val="bg1"/>
                </a:solidFill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</a:rPr>
              <a:t>机</a:t>
            </a: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4857752" y="4467248"/>
            <a:ext cx="405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服务器：</a:t>
            </a:r>
            <a:r>
              <a:rPr lang="en-US" altLang="zh-CN" sz="2000" b="1" dirty="0">
                <a:solidFill>
                  <a:schemeClr val="bg1"/>
                </a:solidFill>
              </a:rPr>
              <a:t>1000Mbps</a:t>
            </a:r>
            <a:r>
              <a:rPr lang="zh-CN" altLang="en-US" sz="2000" b="1" dirty="0">
                <a:solidFill>
                  <a:schemeClr val="bg1"/>
                </a:solidFill>
              </a:rPr>
              <a:t>网络带宽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客户机：</a:t>
            </a:r>
            <a:r>
              <a:rPr lang="en-US" altLang="zh-CN" sz="2000" b="1" dirty="0">
                <a:solidFill>
                  <a:schemeClr val="bg1"/>
                </a:solidFill>
              </a:rPr>
              <a:t>10Mbps</a:t>
            </a:r>
            <a:r>
              <a:rPr lang="zh-CN" altLang="en-US" sz="2000" b="1" dirty="0">
                <a:solidFill>
                  <a:schemeClr val="bg1"/>
                </a:solidFill>
              </a:rPr>
              <a:t>以上的网络带宽</a:t>
            </a:r>
          </a:p>
        </p:txBody>
      </p:sp>
    </p:spTree>
    <p:extLst>
      <p:ext uri="{BB962C8B-B14F-4D97-AF65-F5344CB8AC3E}">
        <p14:creationId xmlns:p14="http://schemas.microsoft.com/office/powerpoint/2010/main" val="13034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0" grpId="0"/>
      <p:bldP spid="9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919746" y="1011141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性能要求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3578372" y="1955890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处理能力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3578372" y="4060899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响应时间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04810" y="2490064"/>
            <a:ext cx="4980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</a:rPr>
              <a:t>系统处理能力主要考虑系统能承载的最大并发用户数，按照实际情况的规划，系统至少能承载的最大并发用户数要求达到</a:t>
            </a:r>
            <a:r>
              <a:rPr lang="en-US" altLang="zh-CN" sz="2000" b="1" dirty="0">
                <a:solidFill>
                  <a:schemeClr val="bg1"/>
                </a:solidFill>
              </a:rPr>
              <a:t>100,000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3404810" y="4617561"/>
            <a:ext cx="40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         系统平均响应时间低于</a:t>
            </a:r>
            <a:r>
              <a:rPr lang="en-US" altLang="zh-CN" sz="2000" b="1" dirty="0">
                <a:solidFill>
                  <a:schemeClr val="bg1"/>
                </a:solidFill>
              </a:rPr>
              <a:t>500ms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3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数据字典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2410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037102" y="-34949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数据字典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任务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F3625C-9EA4-410C-AD9F-9A61B4B9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12292"/>
              </p:ext>
            </p:extLst>
          </p:nvPr>
        </p:nvGraphicFramePr>
        <p:xfrm>
          <a:off x="26492" y="365733"/>
          <a:ext cx="9112761" cy="635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5257">
                  <a:extLst>
                    <a:ext uri="{9D8B030D-6E8A-4147-A177-3AD203B41FA5}">
                      <a16:colId xmlns:a16="http://schemas.microsoft.com/office/drawing/2014/main" val="3536573153"/>
                    </a:ext>
                  </a:extLst>
                </a:gridCol>
                <a:gridCol w="2531311">
                  <a:extLst>
                    <a:ext uri="{9D8B030D-6E8A-4147-A177-3AD203B41FA5}">
                      <a16:colId xmlns:a16="http://schemas.microsoft.com/office/drawing/2014/main" val="284363924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105657251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081601937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860781965"/>
                    </a:ext>
                  </a:extLst>
                </a:gridCol>
                <a:gridCol w="2656126">
                  <a:extLst>
                    <a:ext uri="{9D8B030D-6E8A-4147-A177-3AD203B41FA5}">
                      <a16:colId xmlns:a16="http://schemas.microsoft.com/office/drawing/2014/main" val="713445833"/>
                    </a:ext>
                  </a:extLst>
                </a:gridCol>
              </a:tblGrid>
              <a:tr h="2832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数据元素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描述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数据构成或数据类型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数据长度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数据取值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5124673"/>
                  </a:ext>
                </a:extLst>
              </a:tr>
              <a:tr h="237662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案例和项目中的任务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任务编号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所属案例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所属项目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任务名称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任务描述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任务实际负责人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关键任务标志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任务时长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实际开始时间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实际完成时间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+1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参考文档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前置任务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后置任务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任务状态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指导者评价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PM</a:t>
                      </a:r>
                      <a:r>
                        <a:rPr lang="zh-CN" altLang="en-US" sz="900" u="none" strike="noStrike" dirty="0">
                          <a:effectLst/>
                        </a:rPr>
                        <a:t>评价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896428206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唯一标志任务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由系统自动创建，每增加一个任务就加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383775465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3"/>
                        </a:rPr>
                        <a:t>案例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6178550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任务所属的项目，若为空，则代表该任务是案例中附带的任务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4"/>
                        </a:rPr>
                        <a:t>项目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132905413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4948869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任务简介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0141710"/>
                  </a:ext>
                </a:extLst>
              </a:tr>
              <a:tr h="1917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在案例中负责该任务的角色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5"/>
                        </a:rPr>
                        <a:t>案例角色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20479804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实际负责该任务的用户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6"/>
                        </a:rPr>
                        <a:t>用户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4450866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用于标志该任务是否为关键任务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Boolean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true</a:t>
                      </a:r>
                      <a:r>
                        <a:rPr lang="zh-CN" altLang="en-US" sz="900" u="none" strike="noStrike">
                          <a:effectLst/>
                        </a:rPr>
                        <a:t>为关键任务，</a:t>
                      </a:r>
                      <a:r>
                        <a:rPr lang="en-US" altLang="zh-CN" sz="900" u="none" strike="noStrike">
                          <a:effectLst/>
                        </a:rPr>
                        <a:t>false</a:t>
                      </a:r>
                      <a:r>
                        <a:rPr lang="zh-CN" altLang="en-US" sz="900" u="none" strike="noStrike">
                          <a:effectLst/>
                        </a:rPr>
                        <a:t>为非关键任务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74147738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任务执行的时间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 dirty="0">
                          <a:effectLst/>
                        </a:rPr>
                        <a:t>10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07013285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任务实际开始的时间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任务开始后，由系统自动记录时间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353765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任务实际完成的时间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任务完成后，由系统自动记录时间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346483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9054010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任务提交的文档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18635265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在该任务开始前需要完成的任务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5468138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在该任务完成后需要开始的任务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19791613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用于确认任务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、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或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表示任务未开始，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表示项目经理发布任务，组员未确认，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表示组员确认，任务正式开始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5022885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9468180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项目经理对该任务的评价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91700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</a:rPr>
              <a:t>图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9C98A-6C49-4402-8DDA-D57DB605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" y="1200469"/>
            <a:ext cx="9144000" cy="4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用例图化的上下文图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968D9-4741-409B-9E94-E1450690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7" y="1482847"/>
            <a:ext cx="7680660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系统环境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9014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083997" y="946023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运行环境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1376757" y="2524583"/>
            <a:ext cx="70274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计算机系统：</a:t>
            </a:r>
            <a:r>
              <a:rPr lang="en-US" altLang="zh-CN" sz="2400" b="1" dirty="0">
                <a:solidFill>
                  <a:schemeClr val="bg1"/>
                </a:solidFill>
              </a:rPr>
              <a:t> Ubuntu 12.04 LTS</a:t>
            </a:r>
            <a:r>
              <a:rPr lang="zh-CN" altLang="zh-CN" sz="2400" b="1" dirty="0">
                <a:solidFill>
                  <a:schemeClr val="bg1"/>
                </a:solidFill>
              </a:rPr>
              <a:t>，运行在一台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zh-CN" sz="2400" b="1" dirty="0">
                <a:solidFill>
                  <a:schemeClr val="bg1"/>
                </a:solidFill>
              </a:rPr>
              <a:t>核</a:t>
            </a:r>
            <a:r>
              <a:rPr lang="en-US" altLang="zh-CN" sz="2400" b="1" dirty="0" err="1">
                <a:solidFill>
                  <a:schemeClr val="bg1"/>
                </a:solidFill>
              </a:rPr>
              <a:t>cpu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zh-CN" sz="2400" b="1" dirty="0">
                <a:solidFill>
                  <a:schemeClr val="bg1"/>
                </a:solidFill>
              </a:rPr>
              <a:t>内存，</a:t>
            </a:r>
            <a:r>
              <a:rPr lang="en-US" altLang="zh-CN" sz="2400" b="1" dirty="0">
                <a:solidFill>
                  <a:schemeClr val="bg1"/>
                </a:solidFill>
              </a:rPr>
              <a:t>100M</a:t>
            </a:r>
            <a:r>
              <a:rPr lang="zh-CN" altLang="zh-CN" sz="2400" b="1" dirty="0">
                <a:solidFill>
                  <a:schemeClr val="bg1"/>
                </a:solidFill>
              </a:rPr>
              <a:t>以上带宽，以及包括</a:t>
            </a:r>
            <a:r>
              <a:rPr lang="en-US" altLang="zh-CN" sz="2400" b="1" dirty="0">
                <a:solidFill>
                  <a:schemeClr val="bg1"/>
                </a:solidFill>
              </a:rPr>
              <a:t>40G</a:t>
            </a:r>
            <a:r>
              <a:rPr lang="zh-CN" altLang="zh-CN" sz="2400" b="1" dirty="0">
                <a:solidFill>
                  <a:schemeClr val="bg1"/>
                </a:solidFill>
              </a:rPr>
              <a:t>云存储的服务器上。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</a:rPr>
              <a:t>环境</a:t>
            </a:r>
            <a:r>
              <a:rPr lang="zh-CN" altLang="zh-CN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Apache 2.2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 MySQL 5.5.54,   PHP 5.3.10</a:t>
            </a: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硬件环境： </a:t>
            </a:r>
            <a:r>
              <a:rPr lang="en-US" altLang="zh-CN" sz="2400" b="1" dirty="0">
                <a:solidFill>
                  <a:schemeClr val="bg1"/>
                </a:solidFill>
              </a:rPr>
              <a:t>10M</a:t>
            </a:r>
            <a:r>
              <a:rPr lang="zh-CN" altLang="zh-CN" sz="2400" b="1" dirty="0">
                <a:solidFill>
                  <a:schemeClr val="bg1"/>
                </a:solidFill>
              </a:rPr>
              <a:t>带宽以上的个人电脑</a:t>
            </a:r>
          </a:p>
        </p:txBody>
      </p:sp>
    </p:spTree>
    <p:extLst>
      <p:ext uri="{BB962C8B-B14F-4D97-AF65-F5344CB8AC3E}">
        <p14:creationId xmlns:p14="http://schemas.microsoft.com/office/powerpoint/2010/main" val="796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871299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实现环境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3115508" y="2429210"/>
            <a:ext cx="453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使用语言：</a:t>
            </a:r>
            <a:r>
              <a:rPr lang="en-US" altLang="zh-CN" sz="2400" b="1" dirty="0">
                <a:solidFill>
                  <a:schemeClr val="bg1"/>
                </a:solidFill>
              </a:rPr>
              <a:t>PHP 5.3.10</a:t>
            </a: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</a:rPr>
              <a:t>CodeIgniter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使用数据库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en-US" altLang="zh-CN" sz="2400" b="1" dirty="0">
                <a:solidFill>
                  <a:schemeClr val="bg1"/>
                </a:solidFill>
              </a:rPr>
              <a:t> 5.5.54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6501" y="2880861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描述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59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95465" y="22092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顺序图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4725061" y="805704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指导者评价项目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14101-8220-4334-BD55-DF95B51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97" y="1331401"/>
            <a:ext cx="6757497" cy="49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14869" y="3399373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活动图（共计</a:t>
            </a:r>
            <a:r>
              <a:rPr lang="en-US" altLang="zh-CN" sz="3200" b="1" dirty="0">
                <a:solidFill>
                  <a:schemeClr val="bg1"/>
                </a:solidFill>
              </a:rPr>
              <a:t>106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234697" y="4303736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PM</a:t>
            </a:r>
            <a:r>
              <a:rPr lang="zh-CN" altLang="en-US" sz="3200" b="1" dirty="0">
                <a:solidFill>
                  <a:schemeClr val="bg1"/>
                </a:solidFill>
              </a:rPr>
              <a:t>审核文档</a:t>
            </a:r>
            <a:endParaRPr lang="zh-CN" altLang="en-US" sz="3200" b="1" dirty="0"/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85391971-DB25-431D-8617-2DC261E32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019" y="-22631"/>
            <a:ext cx="3633085" cy="69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3512" y="2931128"/>
            <a:ext cx="2457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对话框图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（共计</a:t>
            </a:r>
            <a:r>
              <a:rPr lang="en-US" altLang="zh-CN" sz="3200" b="1" dirty="0">
                <a:solidFill>
                  <a:schemeClr val="bg1"/>
                </a:solidFill>
              </a:rPr>
              <a:t>166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334126" y="4352514"/>
            <a:ext cx="2656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用户申请成为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案例管理员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46AE4-E410-41B9-96C2-D28BDD18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12" y="602279"/>
            <a:ext cx="5482072" cy="54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66118" y="473107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部署图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AB4543-338A-488C-875F-83BEAF85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1405055"/>
            <a:ext cx="727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9520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测试用例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777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A8A1A-BC46-43E7-94D7-D2466E31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3" y="0"/>
            <a:ext cx="682044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4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用户识别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537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28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1857" y="1018389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测试用例统计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355F5BB0-E10E-471E-957D-DF0281B0087B}"/>
              </a:ext>
            </a:extLst>
          </p:cNvPr>
          <p:cNvSpPr txBox="1"/>
          <p:nvPr/>
        </p:nvSpPr>
        <p:spPr>
          <a:xfrm>
            <a:off x="3519899" y="237908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测试用例共计</a:t>
            </a:r>
            <a:r>
              <a:rPr lang="en-US" altLang="zh-CN" sz="2800" b="1" dirty="0">
                <a:solidFill>
                  <a:schemeClr val="bg1"/>
                </a:solidFill>
              </a:rPr>
              <a:t>372</a:t>
            </a:r>
            <a:r>
              <a:rPr lang="zh-CN" altLang="en-US" sz="2800" b="1" dirty="0">
                <a:solidFill>
                  <a:schemeClr val="bg1"/>
                </a:solidFill>
              </a:rPr>
              <a:t>项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用户手册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95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用户手册（共计</a:t>
            </a:r>
            <a:r>
              <a:rPr lang="en-US" altLang="zh-CN" sz="2800" b="1" dirty="0">
                <a:solidFill>
                  <a:schemeClr val="bg1"/>
                </a:solidFill>
              </a:rPr>
              <a:t>120</a:t>
            </a:r>
            <a:r>
              <a:rPr lang="zh-CN" altLang="en-US" sz="2800" b="1" dirty="0">
                <a:solidFill>
                  <a:schemeClr val="bg1"/>
                </a:solidFill>
              </a:rPr>
              <a:t>页）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903A-352D-4EA3-A9D3-2A2478EB3DA5}"/>
              </a:ext>
            </a:extLst>
          </p:cNvPr>
          <p:cNvSpPr/>
          <p:nvPr/>
        </p:nvSpPr>
        <p:spPr>
          <a:xfrm>
            <a:off x="3332852" y="1125548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当用户想要查看个人信息时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E6F49D1-F492-45D8-8AE1-51C78875D8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1569696"/>
            <a:ext cx="5274310" cy="51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ED188-9BC7-42CB-8DA0-874738957F78}"/>
              </a:ext>
            </a:extLst>
          </p:cNvPr>
          <p:cNvSpPr/>
          <p:nvPr/>
        </p:nvSpPr>
        <p:spPr>
          <a:xfrm>
            <a:off x="5514029" y="1535027"/>
            <a:ext cx="3273925" cy="4194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查看个人信息：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用户可以在登录之后点击头像，登录个人信息首页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在网页的左侧导航栏用户可以编辑个人信息，查看个人通知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在网页的中间用户可以查看正在参与的项目的通知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在网页的右侧用户可以查看参与项目的具体信息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内部 评审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676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86962" y="3028767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内部评审会议记录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FBA854-7B43-4F76-AEFF-55D8F1F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40" y="238125"/>
            <a:ext cx="5429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10395" y="3623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内部</a:t>
            </a:r>
            <a:r>
              <a:rPr lang="zh-CN" altLang="en-US" sz="2800" b="1">
                <a:solidFill>
                  <a:schemeClr val="bg1"/>
                </a:solidFill>
              </a:rPr>
              <a:t>评审会议记录（续）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1A1C3A-1792-4F15-BD0B-387BAA1F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39" y="1387266"/>
            <a:ext cx="6837751" cy="46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060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526" y="127313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书籍资料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577" y="773644"/>
            <a:ext cx="79784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【1】</a:t>
            </a:r>
            <a:r>
              <a:rPr lang="zh-CN" altLang="zh-CN" dirty="0">
                <a:solidFill>
                  <a:schemeClr val="bg1"/>
                </a:solidFill>
              </a:rPr>
              <a:t>《软件工程原书第八版》 机械工业出版社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RogerS.Pressman</a:t>
            </a:r>
            <a:r>
              <a:rPr lang="en-US" altLang="zh-CN" dirty="0">
                <a:solidFill>
                  <a:schemeClr val="bg1"/>
                </a:solidFill>
              </a:rPr>
              <a:t> Bruce </a:t>
            </a:r>
            <a:r>
              <a:rPr lang="en-US" altLang="zh-CN" dirty="0" err="1">
                <a:solidFill>
                  <a:schemeClr val="bg1"/>
                </a:solidFill>
              </a:rPr>
              <a:t>R.Maxim</a:t>
            </a:r>
            <a:r>
              <a:rPr lang="zh-CN" altLang="zh-CN" dirty="0">
                <a:solidFill>
                  <a:schemeClr val="bg1"/>
                </a:solidFill>
              </a:rPr>
              <a:t>著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294545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【2】</a:t>
            </a:r>
            <a:r>
              <a:rPr lang="zh-CN" altLang="zh-CN" dirty="0">
                <a:solidFill>
                  <a:schemeClr val="bg1"/>
                </a:solidFill>
              </a:rPr>
              <a:t>《软件工程导论》 清华大学出版社 张海藩等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150343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【3】</a:t>
            </a:r>
            <a:r>
              <a:rPr lang="zh-CN" altLang="zh-CN" dirty="0">
                <a:solidFill>
                  <a:schemeClr val="bg1"/>
                </a:solidFill>
              </a:rPr>
              <a:t>《软件需求》 清华大学出版社</a:t>
            </a:r>
            <a:r>
              <a:rPr lang="en-US" altLang="zh-CN" dirty="0">
                <a:solidFill>
                  <a:schemeClr val="bg1"/>
                </a:solidFill>
              </a:rPr>
              <a:t> Karl </a:t>
            </a:r>
            <a:r>
              <a:rPr lang="en-US" altLang="zh-CN" dirty="0" err="1">
                <a:solidFill>
                  <a:schemeClr val="bg1"/>
                </a:solidFill>
              </a:rPr>
              <a:t>Wiegers</a:t>
            </a:r>
            <a:r>
              <a:rPr lang="en-US" altLang="zh-CN" dirty="0">
                <a:solidFill>
                  <a:schemeClr val="bg1"/>
                </a:solidFill>
              </a:rPr>
              <a:t>, Joy Beatty</a:t>
            </a:r>
            <a:r>
              <a:rPr lang="zh-CN" altLang="zh-CN" dirty="0">
                <a:solidFill>
                  <a:schemeClr val="bg1"/>
                </a:solidFill>
              </a:rPr>
              <a:t>著 李忠利 李淳 霍金健 孔晨辉 译</a:t>
            </a:r>
            <a:r>
              <a:rPr lang="en-US" altLang="zh-CN" dirty="0">
                <a:solidFill>
                  <a:schemeClr val="bg1"/>
                </a:solidFill>
              </a:rPr>
              <a:t> 2016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【4】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zh-CN" dirty="0">
                <a:solidFill>
                  <a:schemeClr val="bg1"/>
                </a:solidFill>
              </a:rPr>
              <a:t>用户指南》 人民邮电出版社 </a:t>
            </a:r>
            <a:r>
              <a:rPr lang="en-US" altLang="zh-CN" dirty="0">
                <a:solidFill>
                  <a:schemeClr val="bg1"/>
                </a:solidFill>
              </a:rPr>
              <a:t>Grady </a:t>
            </a:r>
            <a:r>
              <a:rPr lang="en-US" altLang="zh-CN" dirty="0" err="1">
                <a:solidFill>
                  <a:schemeClr val="bg1"/>
                </a:solidFill>
              </a:rPr>
              <a:t>Booch</a:t>
            </a:r>
            <a:r>
              <a:rPr lang="en-US" altLang="zh-CN" dirty="0">
                <a:solidFill>
                  <a:schemeClr val="bg1"/>
                </a:solidFill>
              </a:rPr>
              <a:t>, James Rumbaugh, Ivar Jacobson</a:t>
            </a:r>
            <a:r>
              <a:rPr lang="zh-CN" altLang="zh-CN" dirty="0">
                <a:solidFill>
                  <a:schemeClr val="bg1"/>
                </a:solidFill>
              </a:rPr>
              <a:t>著 邵维忠 麻志毅 马浩海 刘辉 译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【5】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UML2</a:t>
            </a:r>
            <a:r>
              <a:rPr lang="zh-CN" altLang="zh-CN" dirty="0">
                <a:solidFill>
                  <a:schemeClr val="bg1"/>
                </a:solidFill>
              </a:rPr>
              <a:t>基础、建模与设计教程》 清华大学出版社 杨弘平等</a:t>
            </a:r>
            <a:r>
              <a:rPr lang="en-US" altLang="zh-CN" dirty="0">
                <a:solidFill>
                  <a:schemeClr val="bg1"/>
                </a:solidFill>
              </a:rPr>
              <a:t> 2015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【6】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zh-CN" dirty="0">
                <a:solidFill>
                  <a:schemeClr val="bg1"/>
                </a:solidFill>
              </a:rPr>
              <a:t>项目管理》 机械工业出版社 </a:t>
            </a:r>
            <a:r>
              <a:rPr lang="en-US" altLang="zh-CN" dirty="0">
                <a:solidFill>
                  <a:schemeClr val="bg1"/>
                </a:solidFill>
              </a:rPr>
              <a:t>Kathy Schwalbe</a:t>
            </a:r>
            <a:r>
              <a:rPr lang="zh-CN" altLang="zh-CN" dirty="0">
                <a:solidFill>
                  <a:schemeClr val="bg1"/>
                </a:solidFill>
              </a:rPr>
              <a:t>著 孙新波 朱珠 贾建锋 译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【7】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 Web</a:t>
            </a:r>
            <a:r>
              <a:rPr lang="zh-CN" altLang="zh-CN" dirty="0">
                <a:solidFill>
                  <a:schemeClr val="bg1"/>
                </a:solidFill>
              </a:rPr>
              <a:t>开发》 机械工业出版社 （原书第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（澳）威利（</a:t>
            </a:r>
            <a:r>
              <a:rPr lang="en-US" altLang="zh-CN" dirty="0" err="1">
                <a:solidFill>
                  <a:schemeClr val="bg1"/>
                </a:solidFill>
              </a:rPr>
              <a:t>Wslling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），（澳）汤姆森（</a:t>
            </a:r>
            <a:r>
              <a:rPr lang="en-US" altLang="zh-CN" dirty="0">
                <a:solidFill>
                  <a:schemeClr val="bg1"/>
                </a:solidFill>
              </a:rPr>
              <a:t>Thomson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）著；武欣等译</a:t>
            </a:r>
            <a:r>
              <a:rPr lang="en-US" altLang="zh-CN" dirty="0">
                <a:solidFill>
                  <a:schemeClr val="bg1"/>
                </a:solidFill>
              </a:rPr>
              <a:t> 2009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96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硕士论文及文档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822" y="1169570"/>
            <a:ext cx="7978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【8】</a:t>
            </a:r>
            <a:r>
              <a:rPr lang="zh-CN" altLang="en-US" dirty="0">
                <a:solidFill>
                  <a:schemeClr val="bg1"/>
                </a:solidFill>
              </a:rPr>
              <a:t>案例库系统介绍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学院本科教学会议</a:t>
            </a:r>
            <a:r>
              <a:rPr lang="en-US" altLang="zh-CN" dirty="0">
                <a:solidFill>
                  <a:schemeClr val="bg1"/>
                </a:solidFill>
              </a:rPr>
              <a:t>-2010-3-6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【9】“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基于项目的案例学习系统”学习评价模型的设计与实现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王明成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【10】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徐鹏飞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【11】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修改版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【12】pbcls</a:t>
            </a:r>
            <a:r>
              <a:rPr lang="zh-CN" altLang="en-US" dirty="0">
                <a:solidFill>
                  <a:schemeClr val="bg1"/>
                </a:solidFill>
              </a:rPr>
              <a:t>用户手册</a:t>
            </a:r>
            <a:r>
              <a:rPr lang="en-US" altLang="zh-CN" dirty="0">
                <a:solidFill>
                  <a:schemeClr val="bg1"/>
                </a:solidFill>
              </a:rPr>
              <a:t>-2013-5-26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【13】</a:t>
            </a:r>
            <a:r>
              <a:rPr lang="zh-CN" altLang="en-US" dirty="0">
                <a:solidFill>
                  <a:schemeClr val="bg1"/>
                </a:solidFill>
              </a:rPr>
              <a:t>案例教学系统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【14】</a:t>
            </a:r>
            <a:r>
              <a:rPr lang="zh-CN" altLang="en-US" dirty="0">
                <a:solidFill>
                  <a:schemeClr val="bg1"/>
                </a:solidFill>
              </a:rPr>
              <a:t>王朝成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最终版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5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用户群及其分类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E58E16-7CEB-4E27-A5D9-F8978A39D595}"/>
              </a:ext>
            </a:extLst>
          </p:cNvPr>
          <p:cNvSpPr txBox="1"/>
          <p:nvPr/>
        </p:nvSpPr>
        <p:spPr>
          <a:xfrm>
            <a:off x="3814871" y="1744794"/>
            <a:ext cx="444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用户群：教授工程性学科的老师、学习工程性学科的广大学生、各个工程性领域的专业人员及管理人员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071F97-540D-4463-8088-37521F60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18475"/>
              </p:ext>
            </p:extLst>
          </p:nvPr>
        </p:nvGraphicFramePr>
        <p:xfrm>
          <a:off x="1450879" y="2835699"/>
          <a:ext cx="6812587" cy="3562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726">
                  <a:extLst>
                    <a:ext uri="{9D8B030D-6E8A-4147-A177-3AD203B41FA5}">
                      <a16:colId xmlns:a16="http://schemas.microsoft.com/office/drawing/2014/main" val="2670832637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972699244"/>
                    </a:ext>
                  </a:extLst>
                </a:gridCol>
                <a:gridCol w="1978245">
                  <a:extLst>
                    <a:ext uri="{9D8B030D-6E8A-4147-A177-3AD203B41FA5}">
                      <a16:colId xmlns:a16="http://schemas.microsoft.com/office/drawing/2014/main" val="2116148167"/>
                    </a:ext>
                  </a:extLst>
                </a:gridCol>
                <a:gridCol w="2381449">
                  <a:extLst>
                    <a:ext uri="{9D8B030D-6E8A-4147-A177-3AD203B41FA5}">
                      <a16:colId xmlns:a16="http://schemas.microsoft.com/office/drawing/2014/main" val="2526366584"/>
                    </a:ext>
                  </a:extLst>
                </a:gridCol>
                <a:gridCol w="710329">
                  <a:extLst>
                    <a:ext uri="{9D8B030D-6E8A-4147-A177-3AD203B41FA5}">
                      <a16:colId xmlns:a16="http://schemas.microsoft.com/office/drawing/2014/main" val="3176332379"/>
                    </a:ext>
                  </a:extLst>
                </a:gridCol>
              </a:tblGrid>
              <a:tr h="2088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干系人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选择原因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联系方式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184561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软件工程专业的资深教师</a:t>
                      </a:r>
                      <a:r>
                        <a:rPr lang="zh-CN" sz="1200" kern="100">
                          <a:effectLst/>
                        </a:rPr>
                        <a:t>，有多年的《软件工程基础》、《软件需求分析与设计》等工程性课程的教学经验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17259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资深的项目经理</a:t>
                      </a:r>
                      <a:r>
                        <a:rPr lang="zh-CN" sz="1400" kern="100">
                          <a:effectLst/>
                        </a:rPr>
                        <a:t>，对软件工程学科有很深入的研究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894697"/>
                  </a:ext>
                </a:extLst>
              </a:tr>
              <a:tr h="10444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冯一鸣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学生用户代表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是软件工程专业的学生，对本专业学科比较了解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学号：</a:t>
                      </a:r>
                      <a:r>
                        <a:rPr lang="en-US" sz="1400" kern="100" dirty="0">
                          <a:effectLst/>
                        </a:rPr>
                        <a:t>31601390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手机号码：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微信：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邮箱：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u="none" strike="noStrike" kern="100" dirty="0">
                          <a:effectLst/>
                          <a:hlinkClick r:id="rId3"/>
                        </a:rPr>
                        <a:t>31601390@stu.zucc.edu.cn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弘毅</a:t>
                      </a:r>
                      <a:r>
                        <a:rPr lang="en-US" sz="1400" kern="100">
                          <a:effectLst/>
                        </a:rPr>
                        <a:t>1-610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185388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潘琳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通过</a:t>
                      </a:r>
                      <a:r>
                        <a:rPr lang="zh-CN" sz="1400" kern="100" dirty="0">
                          <a:effectLst/>
                        </a:rPr>
                        <a:t>杨老师推荐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15988157341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kern="100">
                          <a:effectLst/>
                        </a:rPr>
                        <a:t>ohllin@163.com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惟学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8983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8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zh-CN" sz="3600" dirty="0">
                <a:solidFill>
                  <a:schemeClr val="bg1"/>
                </a:solidFill>
              </a:rPr>
              <a:t>网页资料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268" y="1169570"/>
            <a:ext cx="8559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开发工具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【15】http://www.studyems.com/network/06d8f9cfc32d78ea.html    2018.10.13 13:43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【18】https://blog.csdn.net/qq_31763129/article/details/79984847    2018.10.13 14:17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【19】https://www.oschina.net/question/1446507_156701    2018.10.13 15:07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建模工具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【20】https://blog.csdn.net/u014020534/article/details/71242142    2018.10.14 10:36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建站方式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【21】https://blog.csdn.net/weixin_42134789/article/details/80753010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21:39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【22】https://static.oschina.net/news/94081/java-web-frameworks-compare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21:50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【23】https://blog.csdn.net/ifyouwanttogo/article/details/80491536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 22:16</a:t>
            </a: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5220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4840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D376B-80F2-4183-A92C-0A440D4F1B96}"/>
              </a:ext>
            </a:extLst>
          </p:cNvPr>
          <p:cNvGrpSpPr/>
          <p:nvPr/>
        </p:nvGrpSpPr>
        <p:grpSpPr>
          <a:xfrm>
            <a:off x="1020931" y="1169570"/>
            <a:ext cx="6631859" cy="5224845"/>
            <a:chOff x="1020931" y="1556889"/>
            <a:chExt cx="6631859" cy="316119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247056B-EACC-494C-A398-2269FEBE8670}"/>
                </a:ext>
              </a:extLst>
            </p:cNvPr>
            <p:cNvSpPr txBox="1"/>
            <p:nvPr/>
          </p:nvSpPr>
          <p:spPr>
            <a:xfrm>
              <a:off x="1020932" y="1556889"/>
              <a:ext cx="4882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陈铉文（组长）：评审</a:t>
              </a:r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制作、愿景与范围文档起草、参与编写用例场景、参与活动图、对话框图绘制、复制顺序图部署图绘制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4042A-001B-43F2-A16C-7C9B4EA88221}"/>
                </a:ext>
              </a:extLst>
            </p:cNvPr>
            <p:cNvSpPr txBox="1"/>
            <p:nvPr/>
          </p:nvSpPr>
          <p:spPr>
            <a:xfrm>
              <a:off x="1020931" y="2249980"/>
              <a:ext cx="4882717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章奇妙：参与编写用例场景、参与活动图、对话框图绘制、参与界面原型制作、负责测试用例编写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FEFEAA-9F0D-4915-8474-0B8C0710A410}"/>
                </a:ext>
              </a:extLst>
            </p:cNvPr>
            <p:cNvSpPr txBox="1"/>
            <p:nvPr/>
          </p:nvSpPr>
          <p:spPr>
            <a:xfrm>
              <a:off x="1020931" y="3701166"/>
              <a:ext cx="4812601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于坤：愿景与范围文档起草、参与编写用例场景、参与活动图、对话框图绘制、负责各个文档完善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B88176-609F-40CD-BFF1-BA248488815D}"/>
                </a:ext>
              </a:extLst>
            </p:cNvPr>
            <p:cNvSpPr txBox="1"/>
            <p:nvPr/>
          </p:nvSpPr>
          <p:spPr>
            <a:xfrm>
              <a:off x="1020931" y="2923916"/>
              <a:ext cx="4812601" cy="7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张威杰：参与编写用例场景、参与活动图、对话框图绘制、参与界面原型制作、负责数据字典编写、</a:t>
              </a:r>
              <a:r>
                <a:rPr lang="en-US" altLang="zh-CN" dirty="0">
                  <a:solidFill>
                    <a:schemeClr val="bg1"/>
                  </a:solidFill>
                </a:rPr>
                <a:t>ER</a:t>
              </a:r>
              <a:r>
                <a:rPr lang="zh-CN" altLang="en-US" dirty="0">
                  <a:solidFill>
                    <a:schemeClr val="bg1"/>
                  </a:solidFill>
                </a:rPr>
                <a:t>图绘制、编写</a:t>
              </a:r>
              <a:r>
                <a:rPr lang="en-US" altLang="zh-CN" dirty="0">
                  <a:solidFill>
                    <a:schemeClr val="bg1"/>
                  </a:solidFill>
                </a:rPr>
                <a:t>JAD</a:t>
              </a:r>
              <a:r>
                <a:rPr lang="zh-CN" altLang="en-US" dirty="0">
                  <a:solidFill>
                    <a:schemeClr val="bg1"/>
                  </a:solidFill>
                </a:rPr>
                <a:t>会议记录、用户群分类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36D207-5856-4971-9163-EDBCFFB98AD8}"/>
                </a:ext>
              </a:extLst>
            </p:cNvPr>
            <p:cNvSpPr txBox="1"/>
            <p:nvPr/>
          </p:nvSpPr>
          <p:spPr>
            <a:xfrm>
              <a:off x="1020932" y="4327034"/>
              <a:ext cx="4882717" cy="39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刘值成：负责界面原型制作、参与编写用例场景、参与活动图、对话框</a:t>
              </a:r>
              <a:r>
                <a:rPr lang="zh-CN" altLang="en-US">
                  <a:solidFill>
                    <a:schemeClr val="bg1"/>
                  </a:solidFill>
                </a:rPr>
                <a:t>图绘制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F2D9426-48BA-48F2-8F5F-CB5C628BC89D}"/>
                </a:ext>
              </a:extLst>
            </p:cNvPr>
            <p:cNvSpPr txBox="1"/>
            <p:nvPr/>
          </p:nvSpPr>
          <p:spPr>
            <a:xfrm>
              <a:off x="6942339" y="1556889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88.29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6498-876F-4143-9DD6-288A1DB41711}"/>
                </a:ext>
              </a:extLst>
            </p:cNvPr>
            <p:cNvSpPr txBox="1"/>
            <p:nvPr/>
          </p:nvSpPr>
          <p:spPr>
            <a:xfrm>
              <a:off x="6942339" y="310311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91.08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B77313-0A17-40E3-9ECE-318BD11E68D8}"/>
                </a:ext>
              </a:extLst>
            </p:cNvPr>
            <p:cNvSpPr txBox="1"/>
            <p:nvPr/>
          </p:nvSpPr>
          <p:spPr>
            <a:xfrm>
              <a:off x="6942339" y="236849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90.76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95714A-18FB-4F18-9CF8-12A527B135A3}"/>
                </a:ext>
              </a:extLst>
            </p:cNvPr>
            <p:cNvSpPr txBox="1"/>
            <p:nvPr/>
          </p:nvSpPr>
          <p:spPr>
            <a:xfrm>
              <a:off x="6942339" y="3795608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91.36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ACD791-6142-4C72-8326-ABC63A6EFF5E}"/>
                </a:ext>
              </a:extLst>
            </p:cNvPr>
            <p:cNvSpPr txBox="1"/>
            <p:nvPr/>
          </p:nvSpPr>
          <p:spPr>
            <a:xfrm>
              <a:off x="6942339" y="4327034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90.31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折线图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4253C1-8E04-4922-BE3B-C4271B8E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352550"/>
            <a:ext cx="74009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1" y="1952596"/>
            <a:ext cx="2411033" cy="3179384"/>
          </a:xfrm>
          <a:prstGeom prst="rect">
            <a:avLst/>
          </a:prstGeom>
        </p:spPr>
      </p:pic>
      <p:pic>
        <p:nvPicPr>
          <p:cNvPr id="25" name="Picture 2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0" y="1968783"/>
            <a:ext cx="3581795" cy="2393833"/>
          </a:xfrm>
          <a:prstGeom prst="rect">
            <a:avLst/>
          </a:prstGeom>
        </p:spPr>
      </p:pic>
      <p:pic>
        <p:nvPicPr>
          <p:cNvPr id="26" name="Picture 2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7" y="2790564"/>
            <a:ext cx="3473296" cy="2222910"/>
          </a:xfrm>
          <a:prstGeom prst="rect">
            <a:avLst/>
          </a:prstGeom>
        </p:spPr>
      </p:pic>
      <p:pic>
        <p:nvPicPr>
          <p:cNvPr id="27" name="Picture 2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582" y="1952614"/>
            <a:ext cx="1982404" cy="1433939"/>
          </a:xfrm>
          <a:prstGeom prst="rect">
            <a:avLst/>
          </a:prstGeom>
        </p:spPr>
      </p:pic>
      <p:pic>
        <p:nvPicPr>
          <p:cNvPr id="28" name="Picture 27" descr="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37" y="2919845"/>
            <a:ext cx="1586396" cy="660998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156" y="1899018"/>
            <a:ext cx="1047013" cy="1875248"/>
          </a:xfrm>
          <a:prstGeom prst="rect">
            <a:avLst/>
          </a:prstGeom>
        </p:spPr>
      </p:pic>
      <p:pic>
        <p:nvPicPr>
          <p:cNvPr id="30" name="Picture 29" descr="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9747" y="2220489"/>
            <a:ext cx="910835" cy="910835"/>
          </a:xfrm>
          <a:prstGeom prst="rect">
            <a:avLst/>
          </a:prstGeom>
        </p:spPr>
      </p:pic>
      <p:pic>
        <p:nvPicPr>
          <p:cNvPr id="31" name="Picture 30" descr="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8276" y="2006175"/>
            <a:ext cx="1077635" cy="571148"/>
          </a:xfrm>
          <a:prstGeom prst="rect">
            <a:avLst/>
          </a:prstGeom>
        </p:spPr>
      </p:pic>
      <p:pic>
        <p:nvPicPr>
          <p:cNvPr id="32" name="Picture 31" descr="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323" y="2059754"/>
            <a:ext cx="635192" cy="535785"/>
          </a:xfrm>
          <a:prstGeom prst="rect">
            <a:avLst/>
          </a:prstGeom>
        </p:spPr>
      </p:pic>
      <p:pic>
        <p:nvPicPr>
          <p:cNvPr id="33" name="Picture 32" descr="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0581" y="3988580"/>
            <a:ext cx="401085" cy="434377"/>
          </a:xfrm>
          <a:prstGeom prst="rect">
            <a:avLst/>
          </a:prstGeom>
        </p:spPr>
      </p:pic>
      <p:pic>
        <p:nvPicPr>
          <p:cNvPr id="34" name="Picture 33" descr="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8732" y="2837222"/>
            <a:ext cx="869566" cy="626087"/>
          </a:xfrm>
          <a:prstGeom prst="rect">
            <a:avLst/>
          </a:prstGeom>
        </p:spPr>
      </p:pic>
      <p:pic>
        <p:nvPicPr>
          <p:cNvPr id="35" name="Picture 34" descr="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1238" y="4169641"/>
            <a:ext cx="1384540" cy="8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5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AAD42-1BE3-48E9-849B-6A2CE78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" y="1210560"/>
            <a:ext cx="7646527" cy="5651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92F61-22C1-4580-A5EC-6B7239C7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12620"/>
            <a:ext cx="6219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9AF9A-D663-44AC-A5AB-22BCEE3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" y="1224650"/>
            <a:ext cx="6490885" cy="5633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E4D66-E1FB-4383-AD01-C14F71A3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14313"/>
            <a:ext cx="4400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7389</TotalTime>
  <Words>2700</Words>
  <Application>Microsoft Office PowerPoint</Application>
  <PresentationFormat>全屏显示(4:3)</PresentationFormat>
  <Paragraphs>440</Paragraphs>
  <Slides>74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Raleway</vt:lpstr>
      <vt:lpstr>Sansation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keywords>ppt</cp:keywords>
  <cp:lastModifiedBy>XuanWen Chen</cp:lastModifiedBy>
  <cp:revision>518</cp:revision>
  <dcterms:created xsi:type="dcterms:W3CDTF">2014-07-11T05:58:42Z</dcterms:created>
  <dcterms:modified xsi:type="dcterms:W3CDTF">2019-01-13T11:35:35Z</dcterms:modified>
</cp:coreProperties>
</file>